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4" r:id="rId4"/>
  </p:sldMasterIdLst>
  <p:notesMasterIdLst>
    <p:notesMasterId r:id="rId18"/>
  </p:notesMasterIdLst>
  <p:handoutMasterIdLst>
    <p:handoutMasterId r:id="rId19"/>
  </p:handoutMasterIdLst>
  <p:sldIdLst>
    <p:sldId id="256" r:id="rId5"/>
    <p:sldId id="258" r:id="rId6"/>
    <p:sldId id="260" r:id="rId7"/>
    <p:sldId id="275" r:id="rId8"/>
    <p:sldId id="264" r:id="rId9"/>
    <p:sldId id="276" r:id="rId10"/>
    <p:sldId id="277" r:id="rId11"/>
    <p:sldId id="279" r:id="rId12"/>
    <p:sldId id="280" r:id="rId13"/>
    <p:sldId id="281" r:id="rId14"/>
    <p:sldId id="278" r:id="rId15"/>
    <p:sldId id="282" r:id="rId16"/>
    <p:sldId id="274"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27A1A9C-61C6-4AF5-8DAF-8BE6E1854A03}" v="1032" dt="2022-12-08T17:03:27.7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472" autoAdjust="0"/>
    <p:restoredTop sz="95033" autoAdjust="0"/>
  </p:normalViewPr>
  <p:slideViewPr>
    <p:cSldViewPr snapToGrid="0" snapToObjects="1">
      <p:cViewPr varScale="1">
        <p:scale>
          <a:sx n="70" d="100"/>
          <a:sy n="70" d="100"/>
        </p:scale>
        <p:origin x="630" y="48"/>
      </p:cViewPr>
      <p:guideLst>
        <p:guide orient="horz" pos="2160"/>
        <p:guide pos="3840"/>
      </p:guideLst>
    </p:cSldViewPr>
  </p:slideViewPr>
  <p:notesTextViewPr>
    <p:cViewPr>
      <p:scale>
        <a:sx n="1" d="1"/>
        <a:sy n="1" d="1"/>
      </p:scale>
      <p:origin x="0" y="0"/>
    </p:cViewPr>
  </p:notesTextViewPr>
  <p:notesViewPr>
    <p:cSldViewPr snapToGrid="0" snapToObjects="1">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37F2D40-DF92-4ADE-A761-CBF896599CA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74F42E9-55BA-437C-85B3-324B4E2BF2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D81A9-CFC2-4640-899E-DD3E177BE50A}" type="datetimeFigureOut">
              <a:rPr lang="en-US" smtClean="0"/>
              <a:t>12/11/2022</a:t>
            </a:fld>
            <a:endParaRPr lang="en-US" dirty="0"/>
          </a:p>
        </p:txBody>
      </p:sp>
      <p:sp>
        <p:nvSpPr>
          <p:cNvPr id="4" name="Footer Placeholder 3">
            <a:extLst>
              <a:ext uri="{FF2B5EF4-FFF2-40B4-BE49-F238E27FC236}">
                <a16:creationId xmlns:a16="http://schemas.microsoft.com/office/drawing/2014/main" id="{407DF0FD-84A5-462F-A0AC-B2CEF6020C4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D85C710-014C-4C89-9B64-843B9863CEB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EC605DA-80A8-4B7B-B889-6C5700BB4CEA}" type="slidenum">
              <a:rPr lang="en-US" smtClean="0"/>
              <a:t>‹#›</a:t>
            </a:fld>
            <a:endParaRPr lang="en-US" dirty="0"/>
          </a:p>
        </p:txBody>
      </p:sp>
    </p:spTree>
    <p:extLst>
      <p:ext uri="{BB962C8B-B14F-4D97-AF65-F5344CB8AC3E}">
        <p14:creationId xmlns:p14="http://schemas.microsoft.com/office/powerpoint/2010/main" val="2166539220"/>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jpeg>
</file>

<file path=ppt/media/image5.jpg>
</file>

<file path=ppt/media/image6.jp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1E50F4-C55A-473A-A70B-4B042EF011A9}" type="datetimeFigureOut">
              <a:rPr lang="en-US" smtClean="0"/>
              <a:t>12/11/2022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544625-0ADF-4414-89A2-9E135F0C849F}" type="slidenum">
              <a:rPr lang="en-US" smtClean="0"/>
              <a:t>‹#›</a:t>
            </a:fld>
            <a:endParaRPr lang="en-US" dirty="0"/>
          </a:p>
        </p:txBody>
      </p:sp>
    </p:spTree>
    <p:extLst>
      <p:ext uri="{BB962C8B-B14F-4D97-AF65-F5344CB8AC3E}">
        <p14:creationId xmlns:p14="http://schemas.microsoft.com/office/powerpoint/2010/main" val="11222280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1</a:t>
            </a:fld>
            <a:endParaRPr lang="en-US" dirty="0"/>
          </a:p>
        </p:txBody>
      </p:sp>
    </p:spTree>
    <p:extLst>
      <p:ext uri="{BB962C8B-B14F-4D97-AF65-F5344CB8AC3E}">
        <p14:creationId xmlns:p14="http://schemas.microsoft.com/office/powerpoint/2010/main" val="3749808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2</a:t>
            </a:fld>
            <a:endParaRPr lang="en-US" dirty="0"/>
          </a:p>
        </p:txBody>
      </p:sp>
    </p:spTree>
    <p:extLst>
      <p:ext uri="{BB962C8B-B14F-4D97-AF65-F5344CB8AC3E}">
        <p14:creationId xmlns:p14="http://schemas.microsoft.com/office/powerpoint/2010/main" val="16366540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3</a:t>
            </a:fld>
            <a:endParaRPr lang="en-US" dirty="0"/>
          </a:p>
        </p:txBody>
      </p:sp>
    </p:spTree>
    <p:extLst>
      <p:ext uri="{BB962C8B-B14F-4D97-AF65-F5344CB8AC3E}">
        <p14:creationId xmlns:p14="http://schemas.microsoft.com/office/powerpoint/2010/main" val="7240312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5</a:t>
            </a:fld>
            <a:endParaRPr lang="en-US" dirty="0"/>
          </a:p>
        </p:txBody>
      </p:sp>
    </p:spTree>
    <p:extLst>
      <p:ext uri="{BB962C8B-B14F-4D97-AF65-F5344CB8AC3E}">
        <p14:creationId xmlns:p14="http://schemas.microsoft.com/office/powerpoint/2010/main" val="1730103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13</a:t>
            </a:fld>
            <a:endParaRPr lang="en-US" dirty="0"/>
          </a:p>
        </p:txBody>
      </p:sp>
    </p:spTree>
    <p:extLst>
      <p:ext uri="{BB962C8B-B14F-4D97-AF65-F5344CB8AC3E}">
        <p14:creationId xmlns:p14="http://schemas.microsoft.com/office/powerpoint/2010/main" val="2048347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87DE6118-2437-4B30-8E3C-4D2BE6020583}" type="datetimeFigureOut">
              <a:rPr lang="en-US" smtClean="0"/>
              <a:pPr/>
              <a:t>12/11/2022</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20232501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12/11/2022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386312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12/11/2022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4980088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12/11/2022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205053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12/11/2022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1785693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12/11/2022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0441876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12/11/2022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42859608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12/11/2022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2021260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12/11/2022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4475429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12/11/2022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4665461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12/11/2022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0745802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smtClean="0"/>
              <a:t>12/11/2022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6231046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smtClean="0"/>
              <a:t>12/11/2022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9872993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smtClean="0"/>
              <a:t>12/11/2022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42405505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87DE6118-2437-4B30-8E3C-4D2BE6020583}" type="datetimeFigureOut">
              <a:rPr lang="en-US" smtClean="0"/>
              <a:t>12/11/2022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293073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12/11/2022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1409764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12/11/2022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1790806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7DE6118-2437-4B30-8E3C-4D2BE6020583}" type="datetimeFigureOut">
              <a:rPr lang="en-US" smtClean="0"/>
              <a:pPr/>
              <a:t>12/11/2022</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645065765"/>
      </p:ext>
    </p:extLst>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night sky with mountains far away on the horizon">
            <a:extLst>
              <a:ext uri="{FF2B5EF4-FFF2-40B4-BE49-F238E27FC236}">
                <a16:creationId xmlns:a16="http://schemas.microsoft.com/office/drawing/2014/main" id="{7C454B0C-0819-4D56-9275-BCE254DA659D}"/>
              </a:ext>
            </a:extLst>
          </p:cNvPr>
          <p:cNvPicPr>
            <a:picLocks noChangeAspect="1"/>
          </p:cNvPicPr>
          <p:nvPr/>
        </p:nvPicPr>
        <p:blipFill rotWithShape="1">
          <a:blip r:embed="rId3">
            <a:alphaModFix amt="20000"/>
            <a:extLst>
              <a:ext uri="{28A0092B-C50C-407E-A947-70E740481C1C}">
                <a14:useLocalDpi xmlns:a14="http://schemas.microsoft.com/office/drawing/2010/main"/>
              </a:ext>
            </a:extLst>
          </a:blip>
          <a:srcRect/>
          <a:stretch/>
        </p:blipFill>
        <p:spPr>
          <a:xfrm>
            <a:off x="20" y="25410"/>
            <a:ext cx="12191980" cy="6857990"/>
          </a:xfrm>
          <a:prstGeom prst="rect">
            <a:avLst/>
          </a:prstGeom>
        </p:spPr>
      </p:pic>
      <p:sp>
        <p:nvSpPr>
          <p:cNvPr id="2" name="Title 1">
            <a:extLst>
              <a:ext uri="{FF2B5EF4-FFF2-40B4-BE49-F238E27FC236}">
                <a16:creationId xmlns:a16="http://schemas.microsoft.com/office/drawing/2014/main" id="{340C7600-5BA8-4A54-887F-74AF87750A31}"/>
              </a:ext>
            </a:extLst>
          </p:cNvPr>
          <p:cNvSpPr>
            <a:spLocks noGrp="1"/>
          </p:cNvSpPr>
          <p:nvPr>
            <p:ph type="ctrTitle"/>
          </p:nvPr>
        </p:nvSpPr>
        <p:spPr>
          <a:xfrm>
            <a:off x="4406899" y="1272117"/>
            <a:ext cx="7197726" cy="2421464"/>
          </a:xfrm>
        </p:spPr>
        <p:txBody>
          <a:bodyPr>
            <a:normAutofit/>
          </a:bodyPr>
          <a:lstStyle/>
          <a:p>
            <a:r>
              <a:rPr lang="en-US" b="1" dirty="0">
                <a:cs typeface="Calibri Light"/>
              </a:rPr>
              <a:t>Be MY guest</a:t>
            </a:r>
            <a:endParaRPr lang="en-US" b="1" dirty="0"/>
          </a:p>
        </p:txBody>
      </p:sp>
      <p:sp>
        <p:nvSpPr>
          <p:cNvPr id="3" name="Subtitle 2">
            <a:extLst>
              <a:ext uri="{FF2B5EF4-FFF2-40B4-BE49-F238E27FC236}">
                <a16:creationId xmlns:a16="http://schemas.microsoft.com/office/drawing/2014/main" id="{AE584786-6548-4BB4-95FD-977AD1F362C6}"/>
              </a:ext>
            </a:extLst>
          </p:cNvPr>
          <p:cNvSpPr>
            <a:spLocks noGrp="1"/>
          </p:cNvSpPr>
          <p:nvPr>
            <p:ph type="subTitle" idx="1"/>
          </p:nvPr>
        </p:nvSpPr>
        <p:spPr>
          <a:xfrm>
            <a:off x="3784599" y="3693582"/>
            <a:ext cx="7197726" cy="503767"/>
          </a:xfrm>
        </p:spPr>
        <p:txBody>
          <a:bodyPr>
            <a:normAutofit/>
          </a:bodyPr>
          <a:lstStyle/>
          <a:p>
            <a:r>
              <a:rPr lang="en-US" dirty="0">
                <a:solidFill>
                  <a:schemeClr val="accent1">
                    <a:lumMod val="40000"/>
                    <a:lumOff val="60000"/>
                  </a:schemeClr>
                </a:solidFill>
                <a:cs typeface="Calibri" panose="020F0502020204030204"/>
              </a:rPr>
              <a:t>Info 6150 final project</a:t>
            </a:r>
          </a:p>
          <a:p>
            <a:endParaRPr lang="en-US" dirty="0">
              <a:solidFill>
                <a:schemeClr val="accent1">
                  <a:lumMod val="40000"/>
                  <a:lumOff val="60000"/>
                </a:schemeClr>
              </a:solidFill>
              <a:cs typeface="Calibri" panose="020F0502020204030204"/>
            </a:endParaRPr>
          </a:p>
        </p:txBody>
      </p:sp>
      <p:sp>
        <p:nvSpPr>
          <p:cNvPr id="4" name="TextBox 3">
            <a:extLst>
              <a:ext uri="{FF2B5EF4-FFF2-40B4-BE49-F238E27FC236}">
                <a16:creationId xmlns:a16="http://schemas.microsoft.com/office/drawing/2014/main" id="{EEBFC14C-0F6F-4AE4-8479-5E3DE0668F65}"/>
              </a:ext>
            </a:extLst>
          </p:cNvPr>
          <p:cNvSpPr txBox="1"/>
          <p:nvPr/>
        </p:nvSpPr>
        <p:spPr>
          <a:xfrm>
            <a:off x="8750299" y="4191000"/>
            <a:ext cx="2962275"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SRIKANTH CHILAKA</a:t>
            </a:r>
          </a:p>
          <a:p>
            <a:r>
              <a:rPr lang="en-US" dirty="0">
                <a:cs typeface="Calibri"/>
              </a:rPr>
              <a:t>RATNESH CHIMNANI</a:t>
            </a:r>
          </a:p>
          <a:p>
            <a:r>
              <a:rPr lang="en-US" dirty="0">
                <a:cs typeface="Calibri"/>
              </a:rPr>
              <a:t>ABHILASH GADE</a:t>
            </a:r>
          </a:p>
          <a:p>
            <a:r>
              <a:rPr lang="en-US" dirty="0">
                <a:cs typeface="Calibri"/>
              </a:rPr>
              <a:t>AKASH BHARADWAJ</a:t>
            </a:r>
          </a:p>
          <a:p>
            <a:endParaRPr lang="en-US" dirty="0">
              <a:cs typeface="Calibri"/>
            </a:endParaRPr>
          </a:p>
        </p:txBody>
      </p:sp>
    </p:spTree>
    <p:extLst>
      <p:ext uri="{BB962C8B-B14F-4D97-AF65-F5344CB8AC3E}">
        <p14:creationId xmlns:p14="http://schemas.microsoft.com/office/powerpoint/2010/main" val="3417721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BEA9AF1-EF35-4EC4-862B-93C14919B56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2" name="Rectangle 11">
            <a:extLst>
              <a:ext uri="{FF2B5EF4-FFF2-40B4-BE49-F238E27FC236}">
                <a16:creationId xmlns:a16="http://schemas.microsoft.com/office/drawing/2014/main" id="{72FB946D-2326-449B-B771-9EDB01C8D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9224A0EC-9334-468D-849F-BF1FF8C6FF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6" name="Rectangle 15">
            <a:extLst>
              <a:ext uri="{FF2B5EF4-FFF2-40B4-BE49-F238E27FC236}">
                <a16:creationId xmlns:a16="http://schemas.microsoft.com/office/drawing/2014/main" id="{0EFFC263-7EB0-4842-BE9B-3176A41A7E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Graphical user interface, application&#10;&#10;Description automatically generated">
            <a:extLst>
              <a:ext uri="{FF2B5EF4-FFF2-40B4-BE49-F238E27FC236}">
                <a16:creationId xmlns:a16="http://schemas.microsoft.com/office/drawing/2014/main" id="{86F33E0C-79C4-7493-E356-866E599DA242}"/>
              </a:ext>
            </a:extLst>
          </p:cNvPr>
          <p:cNvPicPr>
            <a:picLocks noChangeAspect="1"/>
          </p:cNvPicPr>
          <p:nvPr/>
        </p:nvPicPr>
        <p:blipFill rotWithShape="1">
          <a:blip r:embed="rId3"/>
          <a:srcRect l="9672" r="1263" b="-1"/>
          <a:stretch/>
        </p:blipFill>
        <p:spPr>
          <a:xfrm>
            <a:off x="552733" y="1064525"/>
            <a:ext cx="10972801" cy="5150008"/>
          </a:xfrm>
          <a:prstGeom prst="rect">
            <a:avLst/>
          </a:prstGeom>
        </p:spPr>
      </p:pic>
      <p:sp>
        <p:nvSpPr>
          <p:cNvPr id="2" name="TextBox 1">
            <a:extLst>
              <a:ext uri="{FF2B5EF4-FFF2-40B4-BE49-F238E27FC236}">
                <a16:creationId xmlns:a16="http://schemas.microsoft.com/office/drawing/2014/main" id="{EBE1DDCE-496D-9873-ADC5-7391C58F4D34}"/>
              </a:ext>
            </a:extLst>
          </p:cNvPr>
          <p:cNvSpPr txBox="1"/>
          <p:nvPr/>
        </p:nvSpPr>
        <p:spPr>
          <a:xfrm>
            <a:off x="477012" y="629819"/>
            <a:ext cx="4619766" cy="523220"/>
          </a:xfrm>
          <a:prstGeom prst="rect">
            <a:avLst/>
          </a:prstGeom>
          <a:noFill/>
        </p:spPr>
        <p:txBody>
          <a:bodyPr wrap="square" rtlCol="0">
            <a:spAutoFit/>
          </a:bodyPr>
          <a:lstStyle/>
          <a:p>
            <a:r>
              <a:rPr lang="en-US" sz="2800" b="1" dirty="0"/>
              <a:t>Booking option post login</a:t>
            </a:r>
          </a:p>
        </p:txBody>
      </p:sp>
    </p:spTree>
    <p:extLst>
      <p:ext uri="{BB962C8B-B14F-4D97-AF65-F5344CB8AC3E}">
        <p14:creationId xmlns:p14="http://schemas.microsoft.com/office/powerpoint/2010/main" val="1655744119"/>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descr="A picture containing bar chart&#10;&#10;Description automatically generated">
            <a:extLst>
              <a:ext uri="{FF2B5EF4-FFF2-40B4-BE49-F238E27FC236}">
                <a16:creationId xmlns:a16="http://schemas.microsoft.com/office/drawing/2014/main" id="{AEB35C12-35CF-0D98-CDC1-3BFEB5BAC96A}"/>
              </a:ext>
            </a:extLst>
          </p:cNvPr>
          <p:cNvPicPr>
            <a:picLocks noGrp="1" noChangeAspect="1"/>
          </p:cNvPicPr>
          <p:nvPr>
            <p:ph sz="half" idx="1"/>
          </p:nvPr>
        </p:nvPicPr>
        <p:blipFill>
          <a:blip r:embed="rId2"/>
          <a:stretch>
            <a:fillRect/>
          </a:stretch>
        </p:blipFill>
        <p:spPr>
          <a:xfrm>
            <a:off x="1219202" y="595409"/>
            <a:ext cx="9745134" cy="5828050"/>
          </a:xfrm>
        </p:spPr>
      </p:pic>
      <p:sp>
        <p:nvSpPr>
          <p:cNvPr id="3" name="TextBox 2">
            <a:extLst>
              <a:ext uri="{FF2B5EF4-FFF2-40B4-BE49-F238E27FC236}">
                <a16:creationId xmlns:a16="http://schemas.microsoft.com/office/drawing/2014/main" id="{4697865B-5237-B710-6307-DF3AD3CE78AD}"/>
              </a:ext>
            </a:extLst>
          </p:cNvPr>
          <p:cNvSpPr txBox="1"/>
          <p:nvPr/>
        </p:nvSpPr>
        <p:spPr>
          <a:xfrm>
            <a:off x="1405720" y="1009934"/>
            <a:ext cx="2558955" cy="523220"/>
          </a:xfrm>
          <a:prstGeom prst="rect">
            <a:avLst/>
          </a:prstGeom>
          <a:noFill/>
        </p:spPr>
        <p:txBody>
          <a:bodyPr wrap="square" rtlCol="0">
            <a:spAutoFit/>
          </a:bodyPr>
          <a:lstStyle/>
          <a:p>
            <a:r>
              <a:rPr lang="en-US" sz="2800" b="1" dirty="0">
                <a:solidFill>
                  <a:schemeClr val="bg1"/>
                </a:solidFill>
              </a:rPr>
              <a:t>Payments API</a:t>
            </a:r>
          </a:p>
        </p:txBody>
      </p:sp>
    </p:spTree>
    <p:extLst>
      <p:ext uri="{BB962C8B-B14F-4D97-AF65-F5344CB8AC3E}">
        <p14:creationId xmlns:p14="http://schemas.microsoft.com/office/powerpoint/2010/main" val="9554024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1361546-5AB9-9600-6650-4DFCCC7A19A4}"/>
              </a:ext>
            </a:extLst>
          </p:cNvPr>
          <p:cNvSpPr/>
          <p:nvPr/>
        </p:nvSpPr>
        <p:spPr>
          <a:xfrm>
            <a:off x="709685" y="661916"/>
            <a:ext cx="10495128" cy="546592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7" name="Picture 6">
            <a:extLst>
              <a:ext uri="{FF2B5EF4-FFF2-40B4-BE49-F238E27FC236}">
                <a16:creationId xmlns:a16="http://schemas.microsoft.com/office/drawing/2014/main" id="{61B1D347-07A2-9AB8-0B75-717F6B8DC16E}"/>
              </a:ext>
            </a:extLst>
          </p:cNvPr>
          <p:cNvPicPr>
            <a:picLocks noChangeAspect="1"/>
          </p:cNvPicPr>
          <p:nvPr/>
        </p:nvPicPr>
        <p:blipFill>
          <a:blip r:embed="rId2"/>
          <a:stretch>
            <a:fillRect/>
          </a:stretch>
        </p:blipFill>
        <p:spPr>
          <a:xfrm>
            <a:off x="850709" y="1309932"/>
            <a:ext cx="8843712" cy="4817913"/>
          </a:xfrm>
          <a:prstGeom prst="rect">
            <a:avLst/>
          </a:prstGeom>
        </p:spPr>
      </p:pic>
      <p:sp>
        <p:nvSpPr>
          <p:cNvPr id="8" name="TextBox 7">
            <a:extLst>
              <a:ext uri="{FF2B5EF4-FFF2-40B4-BE49-F238E27FC236}">
                <a16:creationId xmlns:a16="http://schemas.microsoft.com/office/drawing/2014/main" id="{E459ED6B-1B6D-D45A-B32F-B059D5B7010C}"/>
              </a:ext>
            </a:extLst>
          </p:cNvPr>
          <p:cNvSpPr txBox="1"/>
          <p:nvPr/>
        </p:nvSpPr>
        <p:spPr>
          <a:xfrm>
            <a:off x="743804" y="671194"/>
            <a:ext cx="7356142" cy="523220"/>
          </a:xfrm>
          <a:prstGeom prst="rect">
            <a:avLst/>
          </a:prstGeom>
          <a:noFill/>
        </p:spPr>
        <p:txBody>
          <a:bodyPr wrap="square" rtlCol="0">
            <a:spAutoFit/>
          </a:bodyPr>
          <a:lstStyle/>
          <a:p>
            <a:r>
              <a:rPr lang="en-US" sz="2800" b="1" dirty="0">
                <a:solidFill>
                  <a:schemeClr val="bg1"/>
                </a:solidFill>
              </a:rPr>
              <a:t>Approve and Reject option for the lessor</a:t>
            </a:r>
          </a:p>
        </p:txBody>
      </p:sp>
    </p:spTree>
    <p:extLst>
      <p:ext uri="{BB962C8B-B14F-4D97-AF65-F5344CB8AC3E}">
        <p14:creationId xmlns:p14="http://schemas.microsoft.com/office/powerpoint/2010/main" val="28892607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ight spots">
            <a:extLst>
              <a:ext uri="{FF2B5EF4-FFF2-40B4-BE49-F238E27FC236}">
                <a16:creationId xmlns:a16="http://schemas.microsoft.com/office/drawing/2014/main" id="{20A520D0-11CF-4639-8537-F56A8A2FDCFD}"/>
              </a:ext>
            </a:extLst>
          </p:cNvPr>
          <p:cNvPicPr>
            <a:picLocks noChangeAspect="1"/>
          </p:cNvPicPr>
          <p:nvPr/>
        </p:nvPicPr>
        <p:blipFill rotWithShape="1">
          <a:blip r:embed="rId3">
            <a:alphaModFix amt="20000"/>
            <a:extLst>
              <a:ext uri="{28A0092B-C50C-407E-A947-70E740481C1C}">
                <a14:useLocalDpi xmlns:a14="http://schemas.microsoft.com/office/drawing/2010/main"/>
              </a:ext>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D44BCB7C-A6FC-4118-9027-468ECFDE6455}"/>
              </a:ext>
            </a:extLst>
          </p:cNvPr>
          <p:cNvSpPr>
            <a:spLocks noGrp="1"/>
          </p:cNvSpPr>
          <p:nvPr>
            <p:ph type="ctrTitle"/>
          </p:nvPr>
        </p:nvSpPr>
        <p:spPr>
          <a:xfrm>
            <a:off x="622299" y="1126067"/>
            <a:ext cx="7197726" cy="2421464"/>
          </a:xfrm>
        </p:spPr>
        <p:txBody>
          <a:bodyPr>
            <a:normAutofit/>
          </a:bodyPr>
          <a:lstStyle/>
          <a:p>
            <a:r>
              <a:rPr lang="en-US" dirty="0"/>
              <a:t>Thank You!</a:t>
            </a:r>
          </a:p>
        </p:txBody>
      </p:sp>
    </p:spTree>
    <p:extLst>
      <p:ext uri="{BB962C8B-B14F-4D97-AF65-F5344CB8AC3E}">
        <p14:creationId xmlns:p14="http://schemas.microsoft.com/office/powerpoint/2010/main" val="29399308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9F444-FCBD-B140-9C05-E443FA0805C4}"/>
              </a:ext>
            </a:extLst>
          </p:cNvPr>
          <p:cNvSpPr>
            <a:spLocks noGrp="1"/>
          </p:cNvSpPr>
          <p:nvPr>
            <p:ph type="title"/>
          </p:nvPr>
        </p:nvSpPr>
        <p:spPr>
          <a:xfrm>
            <a:off x="685801" y="609600"/>
            <a:ext cx="6143423" cy="1456267"/>
          </a:xfrm>
        </p:spPr>
        <p:txBody>
          <a:bodyPr>
            <a:normAutofit/>
          </a:bodyPr>
          <a:lstStyle/>
          <a:p>
            <a:r>
              <a:rPr lang="en-US" dirty="0">
                <a:cs typeface="Calibri Light"/>
              </a:rPr>
              <a:t>GROUNDS</a:t>
            </a:r>
          </a:p>
        </p:txBody>
      </p:sp>
      <p:pic>
        <p:nvPicPr>
          <p:cNvPr id="4" name="Picture 3" descr="satellite against the night sky">
            <a:extLst>
              <a:ext uri="{FF2B5EF4-FFF2-40B4-BE49-F238E27FC236}">
                <a16:creationId xmlns:a16="http://schemas.microsoft.com/office/drawing/2014/main" id="{D4F2268B-BB87-42FB-B84F-C145C01B497A}"/>
              </a:ext>
            </a:extLst>
          </p:cNvPr>
          <p:cNvPicPr>
            <a:picLocks noChangeAspect="1"/>
          </p:cNvPicPr>
          <p:nvPr/>
        </p:nvPicPr>
        <p:blipFill rotWithShape="1">
          <a:blip r:embed="rId4"/>
          <a:srcRect l="8611" r="16027" b="1"/>
          <a:stretch/>
        </p:blipFill>
        <p:spPr>
          <a:xfrm>
            <a:off x="8888133" y="4144246"/>
            <a:ext cx="3302966" cy="2717299"/>
          </a:xfrm>
          <a:custGeom>
            <a:avLst/>
            <a:gdLst>
              <a:gd name="connsiteX0" fmla="*/ 1663658 w 3039855"/>
              <a:gd name="connsiteY0" fmla="*/ 0 h 2500842"/>
              <a:gd name="connsiteX1" fmla="*/ 2947417 w 3039855"/>
              <a:gd name="connsiteY1" fmla="*/ 605417 h 2500842"/>
              <a:gd name="connsiteX2" fmla="*/ 3039855 w 3039855"/>
              <a:gd name="connsiteY2" fmla="*/ 729032 h 2500842"/>
              <a:gd name="connsiteX3" fmla="*/ 3039855 w 3039855"/>
              <a:gd name="connsiteY3" fmla="*/ 2500842 h 2500842"/>
              <a:gd name="connsiteX4" fmla="*/ 226952 w 3039855"/>
              <a:gd name="connsiteY4" fmla="*/ 2500842 h 2500842"/>
              <a:gd name="connsiteX5" fmla="*/ 155401 w 3039855"/>
              <a:gd name="connsiteY5" fmla="*/ 2366679 h 2500842"/>
              <a:gd name="connsiteX6" fmla="*/ 0 w 3039855"/>
              <a:gd name="connsiteY6" fmla="*/ 1663658 h 2500842"/>
              <a:gd name="connsiteX7" fmla="*/ 1663658 w 3039855"/>
              <a:gd name="connsiteY7" fmla="*/ 0 h 2500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9855" h="2500842">
                <a:moveTo>
                  <a:pt x="1663658" y="0"/>
                </a:moveTo>
                <a:cubicBezTo>
                  <a:pt x="2180490" y="0"/>
                  <a:pt x="2642278" y="235674"/>
                  <a:pt x="2947417" y="605417"/>
                </a:cubicBezTo>
                <a:lnTo>
                  <a:pt x="3039855" y="729032"/>
                </a:lnTo>
                <a:lnTo>
                  <a:pt x="3039855" y="2500842"/>
                </a:lnTo>
                <a:lnTo>
                  <a:pt x="226952" y="2500842"/>
                </a:lnTo>
                <a:lnTo>
                  <a:pt x="155401" y="2366679"/>
                </a:lnTo>
                <a:cubicBezTo>
                  <a:pt x="55691" y="2153127"/>
                  <a:pt x="0" y="1914896"/>
                  <a:pt x="0" y="1663658"/>
                </a:cubicBezTo>
                <a:cubicBezTo>
                  <a:pt x="0" y="744845"/>
                  <a:pt x="744845" y="0"/>
                  <a:pt x="1663658" y="0"/>
                </a:cubicBezTo>
                <a:close/>
              </a:path>
            </a:pathLst>
          </a:custGeom>
        </p:spPr>
      </p:pic>
      <p:grpSp>
        <p:nvGrpSpPr>
          <p:cNvPr id="179" name="Group 178">
            <a:extLst>
              <a:ext uri="{FF2B5EF4-FFF2-40B4-BE49-F238E27FC236}">
                <a16:creationId xmlns:a16="http://schemas.microsoft.com/office/drawing/2014/main" id="{CFEF753B-CA1B-4178-80F5-095B7FEA21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1267604">
            <a:off x="8565602" y="3905595"/>
            <a:ext cx="3639934" cy="3163289"/>
            <a:chOff x="5281603" y="104899"/>
            <a:chExt cx="6910397" cy="6005491"/>
          </a:xfrm>
        </p:grpSpPr>
        <p:sp>
          <p:nvSpPr>
            <p:cNvPr id="180" name="Freeform 98">
              <a:extLst>
                <a:ext uri="{FF2B5EF4-FFF2-40B4-BE49-F238E27FC236}">
                  <a16:creationId xmlns:a16="http://schemas.microsoft.com/office/drawing/2014/main" id="{86C68ECC-F0A0-411E-A303-6DC0707A36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1" name="Group 180">
              <a:extLst>
                <a:ext uri="{FF2B5EF4-FFF2-40B4-BE49-F238E27FC236}">
                  <a16:creationId xmlns:a16="http://schemas.microsoft.com/office/drawing/2014/main" id="{6A21E140-4ECB-4C42-BDC7-F4351513DA9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182" name="Straight Connector 181">
                <a:extLst>
                  <a:ext uri="{FF2B5EF4-FFF2-40B4-BE49-F238E27FC236}">
                    <a16:creationId xmlns:a16="http://schemas.microsoft.com/office/drawing/2014/main" id="{2940CFC5-AC4C-4746-A3B9-3DD434FF6DE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6EC95677-9C92-4D0D-91D4-E07380F2502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097602B2-71E1-4395-9C47-DE48B712AE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7FC50570-F1A9-4DB3-A64D-3A21A58882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a:extLst>
                  <a:ext uri="{FF2B5EF4-FFF2-40B4-BE49-F238E27FC236}">
                    <a16:creationId xmlns:a16="http://schemas.microsoft.com/office/drawing/2014/main" id="{88E4F209-3FDA-4C17-A86D-59990132FF4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a:extLst>
                  <a:ext uri="{FF2B5EF4-FFF2-40B4-BE49-F238E27FC236}">
                    <a16:creationId xmlns:a16="http://schemas.microsoft.com/office/drawing/2014/main" id="{9950C402-F8DC-4C99-90A8-CD67BDEC6CB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76483FEF-FBDD-456C-AD52-B6D166FB1C0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DA316CA5-D470-4E6D-A6E8-D35DB7725D2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a:extLst>
                  <a:ext uri="{FF2B5EF4-FFF2-40B4-BE49-F238E27FC236}">
                    <a16:creationId xmlns:a16="http://schemas.microsoft.com/office/drawing/2014/main" id="{8BFA4937-71AA-4400-8DCD-20E5DF0501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768FA0D4-7119-47B3-8329-0978770774F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62C433AC-8114-47CC-9467-FCB5FE9807B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BF9CB489-BA36-4004-A019-75FBA23CCB9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B4C060E4-E790-4A31-B683-EA834FCF4E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13F00D2A-400F-4678-BB33-16B61650F47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a:extLst>
                  <a:ext uri="{FF2B5EF4-FFF2-40B4-BE49-F238E27FC236}">
                    <a16:creationId xmlns:a16="http://schemas.microsoft.com/office/drawing/2014/main" id="{46AABFD4-3727-4DF4-933A-C0A090248A8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6CC40A87-D067-41BF-B368-A197EC0D9DF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id="{E116F92B-7098-4139-AC77-75B4CE3323F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CFDF485C-38E7-4C0D-A2A7-3F1DE3B918A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BF6DBD12-21A0-4F07-953F-D3B3486C15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554F4E42-5B16-41F4-8FF4-2EB134C1FE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id="{6F4CC20F-EBF6-4AFE-9A4F-68ACC7513B4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FA745DE2-9816-4D5B-BB41-BE1874612FF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id="{D5B5D721-5554-457C-BE2F-BCA2505CADF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BAFF390C-48FB-4FA5-998E-6DDDF9D2B41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F4B2E647-1CF4-4AF8-9AF5-8EAB6D6E888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id="{46DA8C50-AA32-47D8-8DCB-DE9624E60EF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id="{51ED6412-8EBC-4680-B7D2-65A4F73BBBD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2983F033-A214-4959-956E-4B50B7AC66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a:extLst>
                  <a:ext uri="{FF2B5EF4-FFF2-40B4-BE49-F238E27FC236}">
                    <a16:creationId xmlns:a16="http://schemas.microsoft.com/office/drawing/2014/main" id="{A77F30C3-5A8C-4BEB-95C1-A7B9C0961F3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a:extLst>
                  <a:ext uri="{FF2B5EF4-FFF2-40B4-BE49-F238E27FC236}">
                    <a16:creationId xmlns:a16="http://schemas.microsoft.com/office/drawing/2014/main" id="{99A432F5-9A86-437C-8108-7945FA72EC4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4F8B1465-BA18-4D1C-ADED-D4BAA7638AA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a:extLst>
                  <a:ext uri="{FF2B5EF4-FFF2-40B4-BE49-F238E27FC236}">
                    <a16:creationId xmlns:a16="http://schemas.microsoft.com/office/drawing/2014/main" id="{45DD7842-E27E-4461-B9C8-63AD2F0C44F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a:extLst>
                  <a:ext uri="{FF2B5EF4-FFF2-40B4-BE49-F238E27FC236}">
                    <a16:creationId xmlns:a16="http://schemas.microsoft.com/office/drawing/2014/main" id="{3C45934F-49A5-4EDB-A9A3-5540D74AB1A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EEF9B0E3-0DC0-4D03-A02B-8F62D905F4F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a:extLst>
                  <a:ext uri="{FF2B5EF4-FFF2-40B4-BE49-F238E27FC236}">
                    <a16:creationId xmlns:a16="http://schemas.microsoft.com/office/drawing/2014/main" id="{2B1998C4-BF81-4332-A399-AD43467F67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id="{44CFAF52-7684-46F2-8DFD-70A7F36DB0E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93EFB5D1-BDF7-40B6-BBEA-D489CE79F15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a:extLst>
                  <a:ext uri="{FF2B5EF4-FFF2-40B4-BE49-F238E27FC236}">
                    <a16:creationId xmlns:a16="http://schemas.microsoft.com/office/drawing/2014/main" id="{B5A98777-A259-461F-A9B2-21DFC45C179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id="{0F795195-D966-482A-8D47-6265C00F6D0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6E881E12-FFE1-441E-B36B-804289472BA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a:extLst>
                  <a:ext uri="{FF2B5EF4-FFF2-40B4-BE49-F238E27FC236}">
                    <a16:creationId xmlns:a16="http://schemas.microsoft.com/office/drawing/2014/main" id="{61DBEB97-C3B3-4646-9760-227E20B155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a:extLst>
                  <a:ext uri="{FF2B5EF4-FFF2-40B4-BE49-F238E27FC236}">
                    <a16:creationId xmlns:a16="http://schemas.microsoft.com/office/drawing/2014/main" id="{0BA17FBA-A611-4CA2-9CDC-E073B889C4C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id="{1B66F6D2-50DA-4E7A-8583-E9159CD9622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a:extLst>
                  <a:ext uri="{FF2B5EF4-FFF2-40B4-BE49-F238E27FC236}">
                    <a16:creationId xmlns:a16="http://schemas.microsoft.com/office/drawing/2014/main" id="{DD181CC7-8652-404A-B5C7-58004FD15F3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id="{75706D69-47CD-47E3-83C9-EDB4EAF58C8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a:extLst>
                  <a:ext uri="{FF2B5EF4-FFF2-40B4-BE49-F238E27FC236}">
                    <a16:creationId xmlns:a16="http://schemas.microsoft.com/office/drawing/2014/main" id="{2ADC21AA-CD21-436C-A9D7-DC4167E5008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id="{4702CCCC-772F-4AF1-8201-73C25371105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id="{62AAD2B7-288B-42CF-804B-E33B84D747A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id="{D51CCD7B-95EB-4EE4-BAED-4308C80BF36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a:extLst>
                  <a:ext uri="{FF2B5EF4-FFF2-40B4-BE49-F238E27FC236}">
                    <a16:creationId xmlns:a16="http://schemas.microsoft.com/office/drawing/2014/main" id="{F92C4B5C-D0FB-4C0A-B5FA-2C7DDF7625C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64D2931E-A280-496D-99C1-5C2A820CB4D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a:extLst>
                  <a:ext uri="{FF2B5EF4-FFF2-40B4-BE49-F238E27FC236}">
                    <a16:creationId xmlns:a16="http://schemas.microsoft.com/office/drawing/2014/main" id="{ED33CBE3-55B1-43CF-96B9-2E994EBCEA3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id="{16C6D563-A48C-4E6B-AE46-2CCE38A6601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id="{AD0ABECB-C92E-4F76-89A6-1334939CDF8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8C258514-FFA8-4DE3-9B25-D55705AC3BD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a:extLst>
                  <a:ext uri="{FF2B5EF4-FFF2-40B4-BE49-F238E27FC236}">
                    <a16:creationId xmlns:a16="http://schemas.microsoft.com/office/drawing/2014/main" id="{C2B9E312-EEBF-4783-B25E-D7DD0D6E712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a:extLst>
                  <a:ext uri="{FF2B5EF4-FFF2-40B4-BE49-F238E27FC236}">
                    <a16:creationId xmlns:a16="http://schemas.microsoft.com/office/drawing/2014/main" id="{7CB21139-A4D5-4D0F-9AD0-868FFC4240F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a:extLst>
                  <a:ext uri="{FF2B5EF4-FFF2-40B4-BE49-F238E27FC236}">
                    <a16:creationId xmlns:a16="http://schemas.microsoft.com/office/drawing/2014/main" id="{E72FF9AC-BC86-42FD-8DF7-72429C958CA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id="{23D09EAB-27F8-4FAC-91C2-4942ABA7408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10D82CB2-C309-4CCD-9FB1-EF8F4407EC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3625D6FE-BC58-4E33-B4E9-282D5CB75E0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id="{2158CF66-DCD3-4627-9675-61B42A30371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44ED85B9-D0C1-4222-B4BC-E81876EC388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id="{1299F075-06C0-46B8-A3F7-1D7E8D6001D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id="{AEA87578-2C04-4651-A5BF-81D06050C9F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a:extLst>
                  <a:ext uri="{FF2B5EF4-FFF2-40B4-BE49-F238E27FC236}">
                    <a16:creationId xmlns:a16="http://schemas.microsoft.com/office/drawing/2014/main" id="{12A8551E-D8EB-40F2-AD25-87484A17D2F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id="{AC1E0E32-3B75-404A-9165-57337825085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4A410333-16BA-443A-B24F-418ED775366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a:extLst>
                  <a:ext uri="{FF2B5EF4-FFF2-40B4-BE49-F238E27FC236}">
                    <a16:creationId xmlns:a16="http://schemas.microsoft.com/office/drawing/2014/main" id="{271589D1-7914-4EA7-B6B4-C1E7EA5FE6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a:extLst>
                  <a:ext uri="{FF2B5EF4-FFF2-40B4-BE49-F238E27FC236}">
                    <a16:creationId xmlns:a16="http://schemas.microsoft.com/office/drawing/2014/main" id="{E62A5ACA-F5D5-41F3-9549-06DB799C4D1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a:extLst>
                  <a:ext uri="{FF2B5EF4-FFF2-40B4-BE49-F238E27FC236}">
                    <a16:creationId xmlns:a16="http://schemas.microsoft.com/office/drawing/2014/main" id="{EA254CA6-3565-4CD0-8BEB-C94A533C011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E62203F9-E5BE-44F8-8D43-31EEF85E922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id="{FC43FC58-4722-4D22-88C1-652EB165851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a:extLst>
                  <a:ext uri="{FF2B5EF4-FFF2-40B4-BE49-F238E27FC236}">
                    <a16:creationId xmlns:a16="http://schemas.microsoft.com/office/drawing/2014/main" id="{D4C87F1C-06F8-43CD-8920-F525A5504B5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id="{F75BF2BA-0DFF-4812-986E-9F2286A9F46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id="{7B79CBCB-DE00-4F16-A2FC-E54EF816BA3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id="{DEA1374B-AC49-4266-965E-1F9CD9E53BC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a:extLst>
                  <a:ext uri="{FF2B5EF4-FFF2-40B4-BE49-F238E27FC236}">
                    <a16:creationId xmlns:a16="http://schemas.microsoft.com/office/drawing/2014/main" id="{325DE178-9F40-48D5-B0A9-4B032474225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grpSp>
      <p:grpSp>
        <p:nvGrpSpPr>
          <p:cNvPr id="261" name="Group 260">
            <a:extLst>
              <a:ext uri="{FF2B5EF4-FFF2-40B4-BE49-F238E27FC236}">
                <a16:creationId xmlns:a16="http://schemas.microsoft.com/office/drawing/2014/main" id="{29858C9E-401F-4216-8087-A25D1B5881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5392608">
            <a:off x="7397406" y="-618857"/>
            <a:ext cx="4915057" cy="4271437"/>
            <a:chOff x="5281603" y="104899"/>
            <a:chExt cx="6910397" cy="6005491"/>
          </a:xfrm>
        </p:grpSpPr>
        <p:sp>
          <p:nvSpPr>
            <p:cNvPr id="262" name="Freeform 17">
              <a:extLst>
                <a:ext uri="{FF2B5EF4-FFF2-40B4-BE49-F238E27FC236}">
                  <a16:creationId xmlns:a16="http://schemas.microsoft.com/office/drawing/2014/main" id="{D963FBC5-E6AD-44F8-AF49-6F5B5BF9DB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63" name="Group 262">
              <a:extLst>
                <a:ext uri="{FF2B5EF4-FFF2-40B4-BE49-F238E27FC236}">
                  <a16:creationId xmlns:a16="http://schemas.microsoft.com/office/drawing/2014/main" id="{EF1F68DE-2C0A-4FBF-8033-8DFBB75AE20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264" name="Straight Connector 263">
                <a:extLst>
                  <a:ext uri="{FF2B5EF4-FFF2-40B4-BE49-F238E27FC236}">
                    <a16:creationId xmlns:a16="http://schemas.microsoft.com/office/drawing/2014/main" id="{1C147FEA-3E5D-4830-B91C-78418FE209F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a:extLst>
                  <a:ext uri="{FF2B5EF4-FFF2-40B4-BE49-F238E27FC236}">
                    <a16:creationId xmlns:a16="http://schemas.microsoft.com/office/drawing/2014/main" id="{C91F075D-8726-4FD6-BE73-EDCD7607303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id="{0BDE3685-352D-4E32-9662-2C6C92E20FA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a:extLst>
                  <a:ext uri="{FF2B5EF4-FFF2-40B4-BE49-F238E27FC236}">
                    <a16:creationId xmlns:a16="http://schemas.microsoft.com/office/drawing/2014/main" id="{10A2922F-AA86-4B02-80C4-409D71A0AD7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a:extLst>
                  <a:ext uri="{FF2B5EF4-FFF2-40B4-BE49-F238E27FC236}">
                    <a16:creationId xmlns:a16="http://schemas.microsoft.com/office/drawing/2014/main" id="{A23C72B0-E133-40CF-A094-E239AD994B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a:extLst>
                  <a:ext uri="{FF2B5EF4-FFF2-40B4-BE49-F238E27FC236}">
                    <a16:creationId xmlns:a16="http://schemas.microsoft.com/office/drawing/2014/main" id="{63F2DFC9-23E2-4429-911D-AA55B034054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a:extLst>
                  <a:ext uri="{FF2B5EF4-FFF2-40B4-BE49-F238E27FC236}">
                    <a16:creationId xmlns:a16="http://schemas.microsoft.com/office/drawing/2014/main" id="{E71590EC-7AA6-47B3-AFF5-6E9A1B8B1C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a:extLst>
                  <a:ext uri="{FF2B5EF4-FFF2-40B4-BE49-F238E27FC236}">
                    <a16:creationId xmlns:a16="http://schemas.microsoft.com/office/drawing/2014/main" id="{23C6AC81-5D5E-4224-B222-B731E90F1C7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a:extLst>
                  <a:ext uri="{FF2B5EF4-FFF2-40B4-BE49-F238E27FC236}">
                    <a16:creationId xmlns:a16="http://schemas.microsoft.com/office/drawing/2014/main" id="{164FB43F-3082-49BF-A7C5-72A42773D43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a:extLst>
                  <a:ext uri="{FF2B5EF4-FFF2-40B4-BE49-F238E27FC236}">
                    <a16:creationId xmlns:a16="http://schemas.microsoft.com/office/drawing/2014/main" id="{C9F3EE03-5655-4428-86AC-F579E8F339B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a:extLst>
                  <a:ext uri="{FF2B5EF4-FFF2-40B4-BE49-F238E27FC236}">
                    <a16:creationId xmlns:a16="http://schemas.microsoft.com/office/drawing/2014/main" id="{EF7335E6-5FFD-4206-9AF0-1791A88C9A0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a:extLst>
                  <a:ext uri="{FF2B5EF4-FFF2-40B4-BE49-F238E27FC236}">
                    <a16:creationId xmlns:a16="http://schemas.microsoft.com/office/drawing/2014/main" id="{CE837EB7-EE63-4B6B-9334-1B8055AD9F3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a:extLst>
                  <a:ext uri="{FF2B5EF4-FFF2-40B4-BE49-F238E27FC236}">
                    <a16:creationId xmlns:a16="http://schemas.microsoft.com/office/drawing/2014/main" id="{4EE8D5FB-B44C-43C8-A4F4-D786090733F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a:extLst>
                  <a:ext uri="{FF2B5EF4-FFF2-40B4-BE49-F238E27FC236}">
                    <a16:creationId xmlns:a16="http://schemas.microsoft.com/office/drawing/2014/main" id="{8847AA0E-6A2D-41F5-A9B5-3A2F3B8752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a:extLst>
                  <a:ext uri="{FF2B5EF4-FFF2-40B4-BE49-F238E27FC236}">
                    <a16:creationId xmlns:a16="http://schemas.microsoft.com/office/drawing/2014/main" id="{9E4D651B-C768-4CBE-B971-A3CA38D803F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a:extLst>
                  <a:ext uri="{FF2B5EF4-FFF2-40B4-BE49-F238E27FC236}">
                    <a16:creationId xmlns:a16="http://schemas.microsoft.com/office/drawing/2014/main" id="{913496D3-4182-4D80-9A16-89DBB740861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a:extLst>
                  <a:ext uri="{FF2B5EF4-FFF2-40B4-BE49-F238E27FC236}">
                    <a16:creationId xmlns:a16="http://schemas.microsoft.com/office/drawing/2014/main" id="{088D4C91-F0F7-4549-B54A-CC855FD3A78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a:extLst>
                  <a:ext uri="{FF2B5EF4-FFF2-40B4-BE49-F238E27FC236}">
                    <a16:creationId xmlns:a16="http://schemas.microsoft.com/office/drawing/2014/main" id="{84885948-783E-4197-B942-2DDCD542EA6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a:extLst>
                  <a:ext uri="{FF2B5EF4-FFF2-40B4-BE49-F238E27FC236}">
                    <a16:creationId xmlns:a16="http://schemas.microsoft.com/office/drawing/2014/main" id="{2837E330-008B-45A6-98A5-CE7D6FBBE1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a:extLst>
                  <a:ext uri="{FF2B5EF4-FFF2-40B4-BE49-F238E27FC236}">
                    <a16:creationId xmlns:a16="http://schemas.microsoft.com/office/drawing/2014/main" id="{DD807602-B947-4984-8017-D89F3B0ADBA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a:extLst>
                  <a:ext uri="{FF2B5EF4-FFF2-40B4-BE49-F238E27FC236}">
                    <a16:creationId xmlns:a16="http://schemas.microsoft.com/office/drawing/2014/main" id="{57AA37C4-9C24-41F1-98CA-BBD9BE15956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a:extLst>
                  <a:ext uri="{FF2B5EF4-FFF2-40B4-BE49-F238E27FC236}">
                    <a16:creationId xmlns:a16="http://schemas.microsoft.com/office/drawing/2014/main" id="{692CF8CD-056F-4556-939F-1EFF0FECEC1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a:extLst>
                  <a:ext uri="{FF2B5EF4-FFF2-40B4-BE49-F238E27FC236}">
                    <a16:creationId xmlns:a16="http://schemas.microsoft.com/office/drawing/2014/main" id="{A29F3FAC-18B2-4886-9A93-44B7AD01DF6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a:extLst>
                  <a:ext uri="{FF2B5EF4-FFF2-40B4-BE49-F238E27FC236}">
                    <a16:creationId xmlns:a16="http://schemas.microsoft.com/office/drawing/2014/main" id="{35B536E5-4149-49B5-8119-04FF4A5ACF3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a:extLst>
                  <a:ext uri="{FF2B5EF4-FFF2-40B4-BE49-F238E27FC236}">
                    <a16:creationId xmlns:a16="http://schemas.microsoft.com/office/drawing/2014/main" id="{4A2B8B6A-D5D3-4DAA-AB4B-A1C1086B408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a:extLst>
                  <a:ext uri="{FF2B5EF4-FFF2-40B4-BE49-F238E27FC236}">
                    <a16:creationId xmlns:a16="http://schemas.microsoft.com/office/drawing/2014/main" id="{F8E4C672-BE9E-4026-992B-B2FE6C13618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0" name="Straight Connector 289">
                <a:extLst>
                  <a:ext uri="{FF2B5EF4-FFF2-40B4-BE49-F238E27FC236}">
                    <a16:creationId xmlns:a16="http://schemas.microsoft.com/office/drawing/2014/main" id="{AC36DA4E-F1E7-4B68-ADA1-4F132BDCF23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1" name="Straight Connector 290">
                <a:extLst>
                  <a:ext uri="{FF2B5EF4-FFF2-40B4-BE49-F238E27FC236}">
                    <a16:creationId xmlns:a16="http://schemas.microsoft.com/office/drawing/2014/main" id="{EB5D2532-6A77-4DE1-8BB0-37AA33FD9F2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a:extLst>
                  <a:ext uri="{FF2B5EF4-FFF2-40B4-BE49-F238E27FC236}">
                    <a16:creationId xmlns:a16="http://schemas.microsoft.com/office/drawing/2014/main" id="{BF234A36-BE57-450D-BDA2-AD70152CF5C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3" name="Straight Connector 292">
                <a:extLst>
                  <a:ext uri="{FF2B5EF4-FFF2-40B4-BE49-F238E27FC236}">
                    <a16:creationId xmlns:a16="http://schemas.microsoft.com/office/drawing/2014/main" id="{D461473E-1290-4BD0-B4DF-3C95DCE0F61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a:extLst>
                  <a:ext uri="{FF2B5EF4-FFF2-40B4-BE49-F238E27FC236}">
                    <a16:creationId xmlns:a16="http://schemas.microsoft.com/office/drawing/2014/main" id="{50325318-A62D-4427-B613-AF5E076E3D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5" name="Straight Connector 294">
                <a:extLst>
                  <a:ext uri="{FF2B5EF4-FFF2-40B4-BE49-F238E27FC236}">
                    <a16:creationId xmlns:a16="http://schemas.microsoft.com/office/drawing/2014/main" id="{3F928DB9-6B46-43EF-A7CF-C4B9830CA51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6" name="Straight Connector 295">
                <a:extLst>
                  <a:ext uri="{FF2B5EF4-FFF2-40B4-BE49-F238E27FC236}">
                    <a16:creationId xmlns:a16="http://schemas.microsoft.com/office/drawing/2014/main" id="{BA011901-65F6-4D44-BD40-744878B6B2D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7" name="Straight Connector 296">
                <a:extLst>
                  <a:ext uri="{FF2B5EF4-FFF2-40B4-BE49-F238E27FC236}">
                    <a16:creationId xmlns:a16="http://schemas.microsoft.com/office/drawing/2014/main" id="{E838496B-B788-4873-9E1C-9B4442984E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a:extLst>
                  <a:ext uri="{FF2B5EF4-FFF2-40B4-BE49-F238E27FC236}">
                    <a16:creationId xmlns:a16="http://schemas.microsoft.com/office/drawing/2014/main" id="{A15262F7-23A5-4A6B-BD2C-44CF82ECDEE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a:extLst>
                  <a:ext uri="{FF2B5EF4-FFF2-40B4-BE49-F238E27FC236}">
                    <a16:creationId xmlns:a16="http://schemas.microsoft.com/office/drawing/2014/main" id="{B5857A42-75EB-4FF2-AF41-2D612A687D3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0" name="Straight Connector 299">
                <a:extLst>
                  <a:ext uri="{FF2B5EF4-FFF2-40B4-BE49-F238E27FC236}">
                    <a16:creationId xmlns:a16="http://schemas.microsoft.com/office/drawing/2014/main" id="{3FC449E1-9573-406B-A201-3E897E668A4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1" name="Straight Connector 300">
                <a:extLst>
                  <a:ext uri="{FF2B5EF4-FFF2-40B4-BE49-F238E27FC236}">
                    <a16:creationId xmlns:a16="http://schemas.microsoft.com/office/drawing/2014/main" id="{71001847-954F-46EC-97E7-E38732517B9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2" name="Straight Connector 301">
                <a:extLst>
                  <a:ext uri="{FF2B5EF4-FFF2-40B4-BE49-F238E27FC236}">
                    <a16:creationId xmlns:a16="http://schemas.microsoft.com/office/drawing/2014/main" id="{F3B040FD-D427-4F90-8CFC-D4295224879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a:extLst>
                  <a:ext uri="{FF2B5EF4-FFF2-40B4-BE49-F238E27FC236}">
                    <a16:creationId xmlns:a16="http://schemas.microsoft.com/office/drawing/2014/main" id="{975C627A-78ED-4D2B-9F9E-26BE2C0A750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a:extLst>
                  <a:ext uri="{FF2B5EF4-FFF2-40B4-BE49-F238E27FC236}">
                    <a16:creationId xmlns:a16="http://schemas.microsoft.com/office/drawing/2014/main" id="{2523831A-B9F1-40EF-B113-873BEFA6609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5" name="Straight Connector 304">
                <a:extLst>
                  <a:ext uri="{FF2B5EF4-FFF2-40B4-BE49-F238E27FC236}">
                    <a16:creationId xmlns:a16="http://schemas.microsoft.com/office/drawing/2014/main" id="{07483313-610C-403C-811D-EE70A78046D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a:extLst>
                  <a:ext uri="{FF2B5EF4-FFF2-40B4-BE49-F238E27FC236}">
                    <a16:creationId xmlns:a16="http://schemas.microsoft.com/office/drawing/2014/main" id="{E1CE5A29-BB15-441C-B3CD-3D3EE2163DA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a:extLst>
                  <a:ext uri="{FF2B5EF4-FFF2-40B4-BE49-F238E27FC236}">
                    <a16:creationId xmlns:a16="http://schemas.microsoft.com/office/drawing/2014/main" id="{E476D005-3155-4DEF-88DE-068B497DED9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a:extLst>
                  <a:ext uri="{FF2B5EF4-FFF2-40B4-BE49-F238E27FC236}">
                    <a16:creationId xmlns:a16="http://schemas.microsoft.com/office/drawing/2014/main" id="{2628975E-6165-407B-8A45-7F23746BCC6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a:extLst>
                  <a:ext uri="{FF2B5EF4-FFF2-40B4-BE49-F238E27FC236}">
                    <a16:creationId xmlns:a16="http://schemas.microsoft.com/office/drawing/2014/main" id="{6A69F000-3171-47D5-8EFE-4F201716C0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a:extLst>
                  <a:ext uri="{FF2B5EF4-FFF2-40B4-BE49-F238E27FC236}">
                    <a16:creationId xmlns:a16="http://schemas.microsoft.com/office/drawing/2014/main" id="{60092325-1C07-4FBC-9C9C-42244C9B9DC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1" name="Straight Connector 310">
                <a:extLst>
                  <a:ext uri="{FF2B5EF4-FFF2-40B4-BE49-F238E27FC236}">
                    <a16:creationId xmlns:a16="http://schemas.microsoft.com/office/drawing/2014/main" id="{2A33CB00-75FF-4DFF-9D6A-CEF5EA2E260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a:extLst>
                  <a:ext uri="{FF2B5EF4-FFF2-40B4-BE49-F238E27FC236}">
                    <a16:creationId xmlns:a16="http://schemas.microsoft.com/office/drawing/2014/main" id="{139B85FF-580E-435C-8523-23A0352695B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a:extLst>
                  <a:ext uri="{FF2B5EF4-FFF2-40B4-BE49-F238E27FC236}">
                    <a16:creationId xmlns:a16="http://schemas.microsoft.com/office/drawing/2014/main" id="{C53E7419-AF0F-4B69-88BF-853EDC328C5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4" name="Straight Connector 313">
                <a:extLst>
                  <a:ext uri="{FF2B5EF4-FFF2-40B4-BE49-F238E27FC236}">
                    <a16:creationId xmlns:a16="http://schemas.microsoft.com/office/drawing/2014/main" id="{052C8AEF-9C9D-4737-BA0F-DBB3BF0C04C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a:extLst>
                  <a:ext uri="{FF2B5EF4-FFF2-40B4-BE49-F238E27FC236}">
                    <a16:creationId xmlns:a16="http://schemas.microsoft.com/office/drawing/2014/main" id="{6ADDDBC2-F0DB-4038-98D0-B38749D8C0E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6" name="Straight Connector 315">
                <a:extLst>
                  <a:ext uri="{FF2B5EF4-FFF2-40B4-BE49-F238E27FC236}">
                    <a16:creationId xmlns:a16="http://schemas.microsoft.com/office/drawing/2014/main" id="{E5F14C72-98E5-4A6C-BA03-5E105AA4D4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7" name="Straight Connector 316">
                <a:extLst>
                  <a:ext uri="{FF2B5EF4-FFF2-40B4-BE49-F238E27FC236}">
                    <a16:creationId xmlns:a16="http://schemas.microsoft.com/office/drawing/2014/main" id="{9ACEF013-464E-44D2-9B83-863E69077E1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8" name="Straight Connector 317">
                <a:extLst>
                  <a:ext uri="{FF2B5EF4-FFF2-40B4-BE49-F238E27FC236}">
                    <a16:creationId xmlns:a16="http://schemas.microsoft.com/office/drawing/2014/main" id="{3141F09F-05CE-4CE9-9F5A-861FBC31A83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9" name="Straight Connector 318">
                <a:extLst>
                  <a:ext uri="{FF2B5EF4-FFF2-40B4-BE49-F238E27FC236}">
                    <a16:creationId xmlns:a16="http://schemas.microsoft.com/office/drawing/2014/main" id="{7ED70A3C-4B21-4941-9F11-00A51A748A0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a:extLst>
                  <a:ext uri="{FF2B5EF4-FFF2-40B4-BE49-F238E27FC236}">
                    <a16:creationId xmlns:a16="http://schemas.microsoft.com/office/drawing/2014/main" id="{11927814-33EF-4FBA-95F7-4138C1C7CE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1" name="Straight Connector 320">
                <a:extLst>
                  <a:ext uri="{FF2B5EF4-FFF2-40B4-BE49-F238E27FC236}">
                    <a16:creationId xmlns:a16="http://schemas.microsoft.com/office/drawing/2014/main" id="{F4D2B900-3BAC-4EE3-AB6E-9F3212F4DCA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2" name="Straight Connector 321">
                <a:extLst>
                  <a:ext uri="{FF2B5EF4-FFF2-40B4-BE49-F238E27FC236}">
                    <a16:creationId xmlns:a16="http://schemas.microsoft.com/office/drawing/2014/main" id="{FB00017B-AD65-4759-8A6A-B03C70E07BA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3" name="Straight Connector 322">
                <a:extLst>
                  <a:ext uri="{FF2B5EF4-FFF2-40B4-BE49-F238E27FC236}">
                    <a16:creationId xmlns:a16="http://schemas.microsoft.com/office/drawing/2014/main" id="{22C4A8E2-640F-4D30-99EC-A2D2B0FD6E5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4" name="Straight Connector 323">
                <a:extLst>
                  <a:ext uri="{FF2B5EF4-FFF2-40B4-BE49-F238E27FC236}">
                    <a16:creationId xmlns:a16="http://schemas.microsoft.com/office/drawing/2014/main" id="{9492085E-DF05-4380-B8C2-93832478CFE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5" name="Straight Connector 324">
                <a:extLst>
                  <a:ext uri="{FF2B5EF4-FFF2-40B4-BE49-F238E27FC236}">
                    <a16:creationId xmlns:a16="http://schemas.microsoft.com/office/drawing/2014/main" id="{49750F82-33DB-42EE-B31F-CC5DE7EBA1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6" name="Straight Connector 325">
                <a:extLst>
                  <a:ext uri="{FF2B5EF4-FFF2-40B4-BE49-F238E27FC236}">
                    <a16:creationId xmlns:a16="http://schemas.microsoft.com/office/drawing/2014/main" id="{60B9848F-8B4C-4440-9BF6-98A4F3F72C0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a:extLst>
                  <a:ext uri="{FF2B5EF4-FFF2-40B4-BE49-F238E27FC236}">
                    <a16:creationId xmlns:a16="http://schemas.microsoft.com/office/drawing/2014/main" id="{E7AA0900-78F5-4163-807F-3DEE6DCBB10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a:extLst>
                  <a:ext uri="{FF2B5EF4-FFF2-40B4-BE49-F238E27FC236}">
                    <a16:creationId xmlns:a16="http://schemas.microsoft.com/office/drawing/2014/main" id="{0F627689-9632-474B-B3A8-EC1A82A36E6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a:extLst>
                  <a:ext uri="{FF2B5EF4-FFF2-40B4-BE49-F238E27FC236}">
                    <a16:creationId xmlns:a16="http://schemas.microsoft.com/office/drawing/2014/main" id="{71C6CB03-F81D-48A2-BF05-98D4EF2CC2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0" name="Straight Connector 329">
                <a:extLst>
                  <a:ext uri="{FF2B5EF4-FFF2-40B4-BE49-F238E27FC236}">
                    <a16:creationId xmlns:a16="http://schemas.microsoft.com/office/drawing/2014/main" id="{12FB4D2F-4789-48A1-A4AA-F318ED2BA5B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1" name="Straight Connector 330">
                <a:extLst>
                  <a:ext uri="{FF2B5EF4-FFF2-40B4-BE49-F238E27FC236}">
                    <a16:creationId xmlns:a16="http://schemas.microsoft.com/office/drawing/2014/main" id="{64B8907A-2A80-490C-AACF-678CA6DE19D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a:extLst>
                  <a:ext uri="{FF2B5EF4-FFF2-40B4-BE49-F238E27FC236}">
                    <a16:creationId xmlns:a16="http://schemas.microsoft.com/office/drawing/2014/main" id="{A175CCF3-4796-4C76-A92E-B495335FB45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a:extLst>
                  <a:ext uri="{FF2B5EF4-FFF2-40B4-BE49-F238E27FC236}">
                    <a16:creationId xmlns:a16="http://schemas.microsoft.com/office/drawing/2014/main" id="{8CFC6D15-64F3-449C-8C0B-3FCB2976D2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a:extLst>
                  <a:ext uri="{FF2B5EF4-FFF2-40B4-BE49-F238E27FC236}">
                    <a16:creationId xmlns:a16="http://schemas.microsoft.com/office/drawing/2014/main" id="{008AA4A6-DD28-4235-AAE3-CC28DF83430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a:extLst>
                  <a:ext uri="{FF2B5EF4-FFF2-40B4-BE49-F238E27FC236}">
                    <a16:creationId xmlns:a16="http://schemas.microsoft.com/office/drawing/2014/main" id="{3D393E8B-AAB8-4606-A4FA-815EDABDD12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a:extLst>
                  <a:ext uri="{FF2B5EF4-FFF2-40B4-BE49-F238E27FC236}">
                    <a16:creationId xmlns:a16="http://schemas.microsoft.com/office/drawing/2014/main" id="{8BA7B770-7EB6-4AC1-B028-9C45DEE440E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a:extLst>
                  <a:ext uri="{FF2B5EF4-FFF2-40B4-BE49-F238E27FC236}">
                    <a16:creationId xmlns:a16="http://schemas.microsoft.com/office/drawing/2014/main" id="{D87B822C-3951-4E65-A45D-7160FAC3FD0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a:extLst>
                  <a:ext uri="{FF2B5EF4-FFF2-40B4-BE49-F238E27FC236}">
                    <a16:creationId xmlns:a16="http://schemas.microsoft.com/office/drawing/2014/main" id="{54B9CDF0-DC54-4868-B60A-6840FDE6A29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a:extLst>
                  <a:ext uri="{FF2B5EF4-FFF2-40B4-BE49-F238E27FC236}">
                    <a16:creationId xmlns:a16="http://schemas.microsoft.com/office/drawing/2014/main" id="{3706BEC8-029B-4E0F-A55F-A552E1DE26C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id="{25EBA5EB-4807-4E96-BA08-B6B74AE040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a:extLst>
                  <a:ext uri="{FF2B5EF4-FFF2-40B4-BE49-F238E27FC236}">
                    <a16:creationId xmlns:a16="http://schemas.microsoft.com/office/drawing/2014/main" id="{5548885E-CABE-42B5-B06A-1E6B9B19811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grpSp>
      <p:pic>
        <p:nvPicPr>
          <p:cNvPr id="7" name="Picture 6" descr="abstract image of light dots">
            <a:extLst>
              <a:ext uri="{FF2B5EF4-FFF2-40B4-BE49-F238E27FC236}">
                <a16:creationId xmlns:a16="http://schemas.microsoft.com/office/drawing/2014/main" id="{FE6C54C5-D2F4-48F8-B65E-7506F07BCCF3}"/>
              </a:ext>
            </a:extLst>
          </p:cNvPr>
          <p:cNvPicPr>
            <a:picLocks noChangeAspect="1"/>
          </p:cNvPicPr>
          <p:nvPr/>
        </p:nvPicPr>
        <p:blipFill rotWithShape="1">
          <a:blip r:embed="rId5"/>
          <a:srcRect l="23268" r="4773" b="-1"/>
          <a:stretch/>
        </p:blipFill>
        <p:spPr>
          <a:xfrm>
            <a:off x="8055588" y="-3863"/>
            <a:ext cx="4132754" cy="3445946"/>
          </a:xfrm>
          <a:custGeom>
            <a:avLst/>
            <a:gdLst>
              <a:gd name="connsiteX0" fmla="*/ 303228 w 4638368"/>
              <a:gd name="connsiteY0" fmla="*/ 0 h 3867534"/>
              <a:gd name="connsiteX1" fmla="*/ 4638368 w 4638368"/>
              <a:gd name="connsiteY1" fmla="*/ 0 h 3867534"/>
              <a:gd name="connsiteX2" fmla="*/ 4638368 w 4638368"/>
              <a:gd name="connsiteY2" fmla="*/ 2952747 h 3867534"/>
              <a:gd name="connsiteX3" fmla="*/ 4585825 w 4638368"/>
              <a:gd name="connsiteY3" fmla="*/ 3013864 h 3867534"/>
              <a:gd name="connsiteX4" fmla="*/ 2641346 w 4638368"/>
              <a:gd name="connsiteY4" fmla="*/ 3867534 h 3867534"/>
              <a:gd name="connsiteX5" fmla="*/ 0 w 4638368"/>
              <a:gd name="connsiteY5" fmla="*/ 1226188 h 3867534"/>
              <a:gd name="connsiteX6" fmla="*/ 260466 w 4638368"/>
              <a:gd name="connsiteY6" fmla="*/ 81056 h 3867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8368" h="3867534">
                <a:moveTo>
                  <a:pt x="303228" y="0"/>
                </a:moveTo>
                <a:lnTo>
                  <a:pt x="4638368" y="0"/>
                </a:lnTo>
                <a:lnTo>
                  <a:pt x="4638368" y="2952747"/>
                </a:lnTo>
                <a:lnTo>
                  <a:pt x="4585825" y="3013864"/>
                </a:lnTo>
                <a:cubicBezTo>
                  <a:pt x="4103088" y="3538671"/>
                  <a:pt x="3410622" y="3867534"/>
                  <a:pt x="2641346" y="3867534"/>
                </a:cubicBezTo>
                <a:cubicBezTo>
                  <a:pt x="1182571" y="3867534"/>
                  <a:pt x="0" y="2684963"/>
                  <a:pt x="0" y="1226188"/>
                </a:cubicBezTo>
                <a:cubicBezTo>
                  <a:pt x="0" y="815907"/>
                  <a:pt x="93544" y="427475"/>
                  <a:pt x="260466" y="81056"/>
                </a:cubicBezTo>
                <a:close/>
              </a:path>
            </a:pathLst>
          </a:custGeom>
        </p:spPr>
      </p:pic>
      <p:sp>
        <p:nvSpPr>
          <p:cNvPr id="34" name="TextBox 33">
            <a:extLst>
              <a:ext uri="{FF2B5EF4-FFF2-40B4-BE49-F238E27FC236}">
                <a16:creationId xmlns:a16="http://schemas.microsoft.com/office/drawing/2014/main" id="{2160EEA2-2DDF-26B3-292F-F58E64DC3524}"/>
              </a:ext>
            </a:extLst>
          </p:cNvPr>
          <p:cNvSpPr txBox="1"/>
          <p:nvPr/>
        </p:nvSpPr>
        <p:spPr>
          <a:xfrm>
            <a:off x="723899" y="2273300"/>
            <a:ext cx="797877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l">
              <a:buFont typeface="Arial"/>
              <a:buChar char="•"/>
            </a:pPr>
            <a:endParaRPr lang="en-US">
              <a:cs typeface="Calibri" panose="020F0502020204030204"/>
            </a:endParaRPr>
          </a:p>
        </p:txBody>
      </p:sp>
      <p:sp>
        <p:nvSpPr>
          <p:cNvPr id="35" name="TextBox 34">
            <a:extLst>
              <a:ext uri="{FF2B5EF4-FFF2-40B4-BE49-F238E27FC236}">
                <a16:creationId xmlns:a16="http://schemas.microsoft.com/office/drawing/2014/main" id="{065087EE-80BD-2E6E-2899-A21BE5C98715}"/>
              </a:ext>
            </a:extLst>
          </p:cNvPr>
          <p:cNvSpPr txBox="1"/>
          <p:nvPr/>
        </p:nvSpPr>
        <p:spPr>
          <a:xfrm>
            <a:off x="406400" y="2019300"/>
            <a:ext cx="7264400"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dirty="0">
                <a:cs typeface="Calibri"/>
              </a:rPr>
              <a:t>MARKETPLACE FOR STUDENTS TO LEASE OUT ROOMS AT AFFORDABLE PRICES </a:t>
            </a:r>
            <a:endParaRPr lang="en-US">
              <a:cs typeface="Calibri"/>
            </a:endParaRPr>
          </a:p>
          <a:p>
            <a:pPr marL="285750" indent="-285750">
              <a:buFont typeface="Arial"/>
              <a:buChar char="•"/>
            </a:pPr>
            <a:endParaRPr lang="en-US" dirty="0">
              <a:cs typeface="Calibri"/>
            </a:endParaRPr>
          </a:p>
          <a:p>
            <a:pPr marL="285750" indent="-285750">
              <a:buFont typeface="Arial"/>
              <a:buChar char="•"/>
            </a:pPr>
            <a:r>
              <a:rPr lang="en-US" dirty="0">
                <a:cs typeface="Calibri"/>
              </a:rPr>
              <a:t>INTERNATIONAL STUDENTS FIND DIFFICULTY AS NO PLATFORM EXISTS FOR TEMPORARY ACCOMODATION BEFORE AND DURING BREAKS</a:t>
            </a:r>
          </a:p>
          <a:p>
            <a:pPr marL="285750" indent="-285750">
              <a:buFont typeface="Arial"/>
              <a:buChar char="•"/>
            </a:pPr>
            <a:endParaRPr lang="en-US" dirty="0">
              <a:cs typeface="Calibri"/>
            </a:endParaRPr>
          </a:p>
          <a:p>
            <a:pPr marL="285750" indent="-285750">
              <a:buFont typeface="Arial"/>
              <a:buChar char="•"/>
            </a:pPr>
            <a:endParaRPr lang="en-US" dirty="0">
              <a:cs typeface="Calibri"/>
            </a:endParaRPr>
          </a:p>
          <a:p>
            <a:pPr marL="285750" indent="-285750">
              <a:buFont typeface="Arial"/>
              <a:buChar char="•"/>
            </a:pPr>
            <a:endParaRPr lang="en-US" dirty="0">
              <a:cs typeface="Calibri"/>
            </a:endParaRPr>
          </a:p>
          <a:p>
            <a:pPr marL="285750" indent="-285750">
              <a:buFont typeface="Arial"/>
              <a:buChar char="•"/>
            </a:pPr>
            <a:endParaRPr lang="en-US" dirty="0">
              <a:cs typeface="Calibri"/>
            </a:endParaRPr>
          </a:p>
          <a:p>
            <a:pPr marL="285750" indent="-285750">
              <a:buFont typeface="Arial"/>
              <a:buChar char="•"/>
            </a:pPr>
            <a:endParaRPr lang="en-US" dirty="0">
              <a:cs typeface="Calibri"/>
            </a:endParaRPr>
          </a:p>
          <a:p>
            <a:endParaRPr lang="en-US" dirty="0">
              <a:cs typeface="Calibri"/>
            </a:endParaRPr>
          </a:p>
        </p:txBody>
      </p:sp>
    </p:spTree>
    <p:extLst>
      <p:ext uri="{BB962C8B-B14F-4D97-AF65-F5344CB8AC3E}">
        <p14:creationId xmlns:p14="http://schemas.microsoft.com/office/powerpoint/2010/main" val="29138249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8652B-B439-4AB5-8773-417F1E05177E}"/>
              </a:ext>
            </a:extLst>
          </p:cNvPr>
          <p:cNvSpPr>
            <a:spLocks noGrp="1"/>
          </p:cNvSpPr>
          <p:nvPr>
            <p:ph type="title"/>
          </p:nvPr>
        </p:nvSpPr>
        <p:spPr>
          <a:xfrm>
            <a:off x="381155" y="444500"/>
            <a:ext cx="8554473" cy="1456267"/>
          </a:xfrm>
        </p:spPr>
        <p:txBody>
          <a:bodyPr/>
          <a:lstStyle/>
          <a:p>
            <a:r>
              <a:rPr lang="en-US" dirty="0">
                <a:cs typeface="Calibri Light"/>
              </a:rPr>
              <a:t>DESCRIPTION </a:t>
            </a:r>
            <a:endParaRPr lang="en-US" dirty="0"/>
          </a:p>
        </p:txBody>
      </p:sp>
      <p:sp>
        <p:nvSpPr>
          <p:cNvPr id="8" name="TextBox 7">
            <a:extLst>
              <a:ext uri="{FF2B5EF4-FFF2-40B4-BE49-F238E27FC236}">
                <a16:creationId xmlns:a16="http://schemas.microsoft.com/office/drawing/2014/main" id="{6B589738-41D9-B06A-9171-6AF871B43B19}"/>
              </a:ext>
            </a:extLst>
          </p:cNvPr>
          <p:cNvSpPr txBox="1"/>
          <p:nvPr/>
        </p:nvSpPr>
        <p:spPr>
          <a:xfrm>
            <a:off x="482599" y="1905000"/>
            <a:ext cx="8905875"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WEBSITE FOR LEASING OUT ROOMS TO STUDENTS.  ALLOWS FOR EMAIL CONTACT OF OWNERS, PAYMENT THROUGH CARD, YOUTUBE TRAILER OF ROOM BEING LEASED OUT, AND LIVE GEOLOCATION IN GOOGLE MAPS BASED ON ADDRESS POSTED.  </a:t>
            </a:r>
          </a:p>
        </p:txBody>
      </p:sp>
    </p:spTree>
    <p:extLst>
      <p:ext uri="{BB962C8B-B14F-4D97-AF65-F5344CB8AC3E}">
        <p14:creationId xmlns:p14="http://schemas.microsoft.com/office/powerpoint/2010/main" val="1429390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4809B-AB80-0295-5992-0C211E459A65}"/>
              </a:ext>
            </a:extLst>
          </p:cNvPr>
          <p:cNvSpPr>
            <a:spLocks noGrp="1"/>
          </p:cNvSpPr>
          <p:nvPr>
            <p:ph type="title"/>
          </p:nvPr>
        </p:nvSpPr>
        <p:spPr>
          <a:xfrm>
            <a:off x="419101" y="114300"/>
            <a:ext cx="10131425" cy="1456267"/>
          </a:xfrm>
        </p:spPr>
        <p:txBody>
          <a:bodyPr/>
          <a:lstStyle/>
          <a:p>
            <a:r>
              <a:rPr lang="en-US" dirty="0">
                <a:cs typeface="Calibri Light"/>
              </a:rPr>
              <a:t>TECH STACK</a:t>
            </a:r>
            <a:endParaRPr lang="en-US" dirty="0"/>
          </a:p>
        </p:txBody>
      </p:sp>
      <p:sp>
        <p:nvSpPr>
          <p:cNvPr id="5" name="TextBox 4">
            <a:extLst>
              <a:ext uri="{FF2B5EF4-FFF2-40B4-BE49-F238E27FC236}">
                <a16:creationId xmlns:a16="http://schemas.microsoft.com/office/drawing/2014/main" id="{657ED78F-CA23-1DB2-3015-7D812728E971}"/>
              </a:ext>
            </a:extLst>
          </p:cNvPr>
          <p:cNvSpPr txBox="1"/>
          <p:nvPr/>
        </p:nvSpPr>
        <p:spPr>
          <a:xfrm>
            <a:off x="845225" y="1338428"/>
            <a:ext cx="3889375"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Sans-Serif"/>
              <a:buChar char="•"/>
            </a:pPr>
            <a:r>
              <a:rPr lang="en-US" dirty="0">
                <a:ea typeface="+mn-lt"/>
                <a:cs typeface="+mn-lt"/>
              </a:rPr>
              <a:t>SCSS</a:t>
            </a:r>
          </a:p>
          <a:p>
            <a:pPr marL="285750" indent="-285750">
              <a:buFont typeface="Arial,Sans-Serif"/>
              <a:buChar char="•"/>
            </a:pPr>
            <a:r>
              <a:rPr lang="en-US" dirty="0">
                <a:ea typeface="+mn-lt"/>
                <a:cs typeface="+mn-lt"/>
              </a:rPr>
              <a:t>MongoDB</a:t>
            </a:r>
          </a:p>
          <a:p>
            <a:pPr marL="285750" indent="-285750">
              <a:buFont typeface="Arial,Sans-Serif"/>
              <a:buChar char="•"/>
            </a:pPr>
            <a:r>
              <a:rPr lang="en-US" dirty="0">
                <a:ea typeface="+mn-lt"/>
                <a:cs typeface="+mn-lt"/>
              </a:rPr>
              <a:t>Mongoose</a:t>
            </a:r>
          </a:p>
          <a:p>
            <a:pPr marL="285750" indent="-285750">
              <a:buFont typeface="Arial,Sans-Serif"/>
              <a:buChar char="•"/>
            </a:pPr>
            <a:r>
              <a:rPr lang="en-US" dirty="0">
                <a:ea typeface="+mn-lt"/>
                <a:cs typeface="+mn-lt"/>
              </a:rPr>
              <a:t>MongoDB Compass</a:t>
            </a:r>
          </a:p>
          <a:p>
            <a:pPr marL="285750" indent="-285750">
              <a:buFont typeface="Arial,Sans-Serif"/>
              <a:buChar char="•"/>
            </a:pPr>
            <a:r>
              <a:rPr lang="en-US" dirty="0">
                <a:ea typeface="+mn-lt"/>
                <a:cs typeface="+mn-lt"/>
              </a:rPr>
              <a:t>React JS</a:t>
            </a:r>
          </a:p>
          <a:p>
            <a:pPr marL="285750" indent="-285750">
              <a:buFont typeface="Arial,Sans-Serif"/>
              <a:buChar char="•"/>
            </a:pPr>
            <a:r>
              <a:rPr lang="en-US" dirty="0">
                <a:ea typeface="+mn-lt"/>
                <a:cs typeface="+mn-lt"/>
              </a:rPr>
              <a:t>Redux</a:t>
            </a:r>
          </a:p>
          <a:p>
            <a:pPr marL="285750" indent="-285750">
              <a:buFont typeface="Arial,Sans-Serif"/>
              <a:buChar char="•"/>
            </a:pPr>
            <a:r>
              <a:rPr lang="en-US" dirty="0">
                <a:ea typeface="+mn-lt"/>
                <a:cs typeface="+mn-lt"/>
              </a:rPr>
              <a:t>NodeJS</a:t>
            </a:r>
          </a:p>
          <a:p>
            <a:pPr marL="285750" indent="-285750">
              <a:buFont typeface="Arial,Sans-Serif"/>
              <a:buChar char="•"/>
            </a:pPr>
            <a:r>
              <a:rPr lang="en-US" dirty="0">
                <a:ea typeface="+mn-lt"/>
                <a:cs typeface="+mn-lt"/>
              </a:rPr>
              <a:t>Express JS</a:t>
            </a:r>
          </a:p>
          <a:p>
            <a:pPr marL="285750" indent="-285750">
              <a:buFont typeface="Arial,Sans-Serif"/>
              <a:buChar char="•"/>
            </a:pPr>
            <a:r>
              <a:rPr lang="en-US" dirty="0" err="1">
                <a:ea typeface="+mn-lt"/>
                <a:cs typeface="+mn-lt"/>
              </a:rPr>
              <a:t>ChakraUI</a:t>
            </a:r>
          </a:p>
          <a:p>
            <a:pPr marL="285750" indent="-285750">
              <a:buFont typeface="Arial,Sans-Serif"/>
              <a:buChar char="•"/>
            </a:pPr>
            <a:r>
              <a:rPr lang="en-US" dirty="0" err="1">
                <a:ea typeface="+mn-lt"/>
                <a:cs typeface="+mn-lt"/>
              </a:rPr>
              <a:t>ReachUI</a:t>
            </a:r>
            <a:endParaRPr lang="en-US" dirty="0">
              <a:ea typeface="+mn-lt"/>
              <a:cs typeface="+mn-lt"/>
            </a:endParaRPr>
          </a:p>
          <a:p>
            <a:pPr marL="285750" indent="-285750">
              <a:buFont typeface="Arial"/>
              <a:buChar char="•"/>
            </a:pPr>
            <a:r>
              <a:rPr lang="en-US" dirty="0">
                <a:ea typeface="+mn-lt"/>
                <a:cs typeface="+mn-lt"/>
              </a:rPr>
              <a:t>React-forum-hooks</a:t>
            </a:r>
            <a:endParaRPr lang="en-US" dirty="0">
              <a:cs typeface="Calibri" panose="020F0502020204030204"/>
            </a:endParaRPr>
          </a:p>
          <a:p>
            <a:pPr marL="285750" indent="-285750">
              <a:buFont typeface="Arial"/>
              <a:buChar char="•"/>
            </a:pPr>
            <a:r>
              <a:rPr lang="en-US" dirty="0">
                <a:ea typeface="+mn-lt"/>
                <a:cs typeface="+mn-lt"/>
              </a:rPr>
              <a:t>REST API</a:t>
            </a:r>
            <a:endParaRPr lang="en-US" dirty="0">
              <a:cs typeface="Calibri" panose="020F0502020204030204"/>
            </a:endParaRPr>
          </a:p>
          <a:p>
            <a:pPr marL="285750" indent="-285750">
              <a:buFont typeface="Arial"/>
              <a:buChar char="•"/>
            </a:pPr>
            <a:r>
              <a:rPr lang="en-US" dirty="0">
                <a:ea typeface="+mn-lt"/>
                <a:cs typeface="+mn-lt"/>
              </a:rPr>
              <a:t>MUI</a:t>
            </a:r>
            <a:endParaRPr lang="en-US" dirty="0">
              <a:cs typeface="Calibri" panose="020F0502020204030204"/>
            </a:endParaRPr>
          </a:p>
          <a:p>
            <a:pPr marL="285750" indent="-285750">
              <a:buFont typeface="Arial,Sans-Serif"/>
              <a:buChar char="•"/>
            </a:pPr>
            <a:endParaRPr lang="en-US" dirty="0" err="1"/>
          </a:p>
        </p:txBody>
      </p:sp>
    </p:spTree>
    <p:extLst>
      <p:ext uri="{BB962C8B-B14F-4D97-AF65-F5344CB8AC3E}">
        <p14:creationId xmlns:p14="http://schemas.microsoft.com/office/powerpoint/2010/main" val="16685708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E241E-3110-4B1C-B9B0-F17B90FEEC1D}"/>
              </a:ext>
            </a:extLst>
          </p:cNvPr>
          <p:cNvSpPr>
            <a:spLocks noGrp="1"/>
          </p:cNvSpPr>
          <p:nvPr>
            <p:ph type="title"/>
          </p:nvPr>
        </p:nvSpPr>
        <p:spPr>
          <a:xfrm>
            <a:off x="-1375697" y="0"/>
            <a:ext cx="7390680" cy="1278467"/>
          </a:xfrm>
        </p:spPr>
        <p:txBody>
          <a:bodyPr vert="horz" lIns="91440" tIns="45720" rIns="91440" bIns="45720" rtlCol="0" anchor="ctr">
            <a:normAutofit/>
          </a:bodyPr>
          <a:lstStyle/>
          <a:p>
            <a:pPr algn="ctr"/>
            <a:r>
              <a:rPr lang="en-US" dirty="0">
                <a:solidFill>
                  <a:schemeClr val="bg1"/>
                </a:solidFill>
                <a:cs typeface="Calibri Light"/>
              </a:rPr>
              <a:t>Team-Roles</a:t>
            </a:r>
            <a:endParaRPr lang="en-US" dirty="0">
              <a:solidFill>
                <a:schemeClr val="bg1"/>
              </a:solidFill>
            </a:endParaRPr>
          </a:p>
        </p:txBody>
      </p:sp>
      <p:sp>
        <p:nvSpPr>
          <p:cNvPr id="3" name="TextBox 2">
            <a:extLst>
              <a:ext uri="{FF2B5EF4-FFF2-40B4-BE49-F238E27FC236}">
                <a16:creationId xmlns:a16="http://schemas.microsoft.com/office/drawing/2014/main" id="{6838063B-E862-2671-FD51-6D3B97478F70}"/>
              </a:ext>
            </a:extLst>
          </p:cNvPr>
          <p:cNvSpPr txBox="1"/>
          <p:nvPr/>
        </p:nvSpPr>
        <p:spPr>
          <a:xfrm>
            <a:off x="1194179" y="2292824"/>
            <a:ext cx="2013045" cy="369332"/>
          </a:xfrm>
          <a:prstGeom prst="rect">
            <a:avLst/>
          </a:prstGeom>
          <a:noFill/>
        </p:spPr>
        <p:txBody>
          <a:bodyPr wrap="square" rtlCol="0">
            <a:spAutoFit/>
          </a:bodyPr>
          <a:lstStyle/>
          <a:p>
            <a:endParaRPr lang="en-US" dirty="0"/>
          </a:p>
        </p:txBody>
      </p:sp>
      <p:pic>
        <p:nvPicPr>
          <p:cNvPr id="8" name="Picture 7" descr="A person in a suit&#10;&#10;Description automatically generated with medium confidence">
            <a:extLst>
              <a:ext uri="{FF2B5EF4-FFF2-40B4-BE49-F238E27FC236}">
                <a16:creationId xmlns:a16="http://schemas.microsoft.com/office/drawing/2014/main" id="{38CBC235-BD38-D792-7D27-0F76D3ACC791}"/>
              </a:ext>
            </a:extLst>
          </p:cNvPr>
          <p:cNvPicPr>
            <a:picLocks noChangeAspect="1"/>
          </p:cNvPicPr>
          <p:nvPr/>
        </p:nvPicPr>
        <p:blipFill>
          <a:blip r:embed="rId3"/>
          <a:stretch>
            <a:fillRect/>
          </a:stretch>
        </p:blipFill>
        <p:spPr>
          <a:xfrm>
            <a:off x="897182" y="1067851"/>
            <a:ext cx="1530973" cy="1530973"/>
          </a:xfrm>
          <a:prstGeom prst="rect">
            <a:avLst/>
          </a:prstGeom>
        </p:spPr>
      </p:pic>
      <p:pic>
        <p:nvPicPr>
          <p:cNvPr id="10" name="Picture 9" descr="A person with his arms crossed&#10;&#10;Description automatically generated">
            <a:extLst>
              <a:ext uri="{FF2B5EF4-FFF2-40B4-BE49-F238E27FC236}">
                <a16:creationId xmlns:a16="http://schemas.microsoft.com/office/drawing/2014/main" id="{73EC8551-78CC-4AA9-B280-9E469CC921E5}"/>
              </a:ext>
            </a:extLst>
          </p:cNvPr>
          <p:cNvPicPr>
            <a:picLocks noChangeAspect="1"/>
          </p:cNvPicPr>
          <p:nvPr/>
        </p:nvPicPr>
        <p:blipFill>
          <a:blip r:embed="rId4"/>
          <a:stretch>
            <a:fillRect/>
          </a:stretch>
        </p:blipFill>
        <p:spPr>
          <a:xfrm>
            <a:off x="7042910" y="1067851"/>
            <a:ext cx="1530973" cy="1530973"/>
          </a:xfrm>
          <a:prstGeom prst="rect">
            <a:avLst/>
          </a:prstGeom>
        </p:spPr>
      </p:pic>
      <p:pic>
        <p:nvPicPr>
          <p:cNvPr id="12" name="Picture 11" descr="A person in a suit&#10;&#10;Description automatically generated with medium confidence">
            <a:extLst>
              <a:ext uri="{FF2B5EF4-FFF2-40B4-BE49-F238E27FC236}">
                <a16:creationId xmlns:a16="http://schemas.microsoft.com/office/drawing/2014/main" id="{AF00CAA9-8CD8-6382-3FCD-AA22ADAE554D}"/>
              </a:ext>
            </a:extLst>
          </p:cNvPr>
          <p:cNvPicPr>
            <a:picLocks noChangeAspect="1"/>
          </p:cNvPicPr>
          <p:nvPr/>
        </p:nvPicPr>
        <p:blipFill>
          <a:blip r:embed="rId5"/>
          <a:stretch>
            <a:fillRect/>
          </a:stretch>
        </p:blipFill>
        <p:spPr>
          <a:xfrm>
            <a:off x="943240" y="4172782"/>
            <a:ext cx="1486383" cy="1530974"/>
          </a:xfrm>
          <a:prstGeom prst="rect">
            <a:avLst/>
          </a:prstGeom>
        </p:spPr>
      </p:pic>
      <p:pic>
        <p:nvPicPr>
          <p:cNvPr id="14" name="Picture 13" descr="A person wearing glasses&#10;&#10;Description automatically generated with medium confidence">
            <a:extLst>
              <a:ext uri="{FF2B5EF4-FFF2-40B4-BE49-F238E27FC236}">
                <a16:creationId xmlns:a16="http://schemas.microsoft.com/office/drawing/2014/main" id="{E12577F7-BDA2-42F7-97F1-431A87455427}"/>
              </a:ext>
            </a:extLst>
          </p:cNvPr>
          <p:cNvPicPr>
            <a:picLocks noChangeAspect="1"/>
          </p:cNvPicPr>
          <p:nvPr/>
        </p:nvPicPr>
        <p:blipFill>
          <a:blip r:embed="rId6"/>
          <a:stretch>
            <a:fillRect/>
          </a:stretch>
        </p:blipFill>
        <p:spPr>
          <a:xfrm>
            <a:off x="7144775" y="4172783"/>
            <a:ext cx="1530973" cy="1530973"/>
          </a:xfrm>
          <a:prstGeom prst="rect">
            <a:avLst/>
          </a:prstGeom>
        </p:spPr>
      </p:pic>
      <p:sp>
        <p:nvSpPr>
          <p:cNvPr id="15" name="TextBox 14">
            <a:extLst>
              <a:ext uri="{FF2B5EF4-FFF2-40B4-BE49-F238E27FC236}">
                <a16:creationId xmlns:a16="http://schemas.microsoft.com/office/drawing/2014/main" id="{272C51AA-CDE6-E0AE-6901-7A4BF66AF99F}"/>
              </a:ext>
            </a:extLst>
          </p:cNvPr>
          <p:cNvSpPr txBox="1"/>
          <p:nvPr/>
        </p:nvSpPr>
        <p:spPr>
          <a:xfrm>
            <a:off x="2429623" y="1067851"/>
            <a:ext cx="3229164" cy="369332"/>
          </a:xfrm>
          <a:prstGeom prst="rect">
            <a:avLst/>
          </a:prstGeom>
          <a:noFill/>
        </p:spPr>
        <p:txBody>
          <a:bodyPr wrap="square" rtlCol="0">
            <a:spAutoFit/>
          </a:bodyPr>
          <a:lstStyle/>
          <a:p>
            <a:r>
              <a:rPr lang="en-US" dirty="0">
                <a:solidFill>
                  <a:schemeClr val="bg1"/>
                </a:solidFill>
              </a:rPr>
              <a:t>Akash Bharadwaj</a:t>
            </a:r>
          </a:p>
        </p:txBody>
      </p:sp>
      <p:sp>
        <p:nvSpPr>
          <p:cNvPr id="16" name="TextBox 15">
            <a:extLst>
              <a:ext uri="{FF2B5EF4-FFF2-40B4-BE49-F238E27FC236}">
                <a16:creationId xmlns:a16="http://schemas.microsoft.com/office/drawing/2014/main" id="{F3457D4B-F807-8071-F952-F9A6696AACF8}"/>
              </a:ext>
            </a:extLst>
          </p:cNvPr>
          <p:cNvSpPr txBox="1"/>
          <p:nvPr/>
        </p:nvSpPr>
        <p:spPr>
          <a:xfrm>
            <a:off x="2429623" y="4153977"/>
            <a:ext cx="1828478" cy="369332"/>
          </a:xfrm>
          <a:prstGeom prst="rect">
            <a:avLst/>
          </a:prstGeom>
          <a:noFill/>
        </p:spPr>
        <p:txBody>
          <a:bodyPr wrap="square" rtlCol="0">
            <a:spAutoFit/>
          </a:bodyPr>
          <a:lstStyle/>
          <a:p>
            <a:r>
              <a:rPr lang="en-US" dirty="0">
                <a:solidFill>
                  <a:schemeClr val="bg1"/>
                </a:solidFill>
              </a:rPr>
              <a:t>Abhilash Gade</a:t>
            </a:r>
          </a:p>
        </p:txBody>
      </p:sp>
      <p:sp>
        <p:nvSpPr>
          <p:cNvPr id="17" name="TextBox 16">
            <a:extLst>
              <a:ext uri="{FF2B5EF4-FFF2-40B4-BE49-F238E27FC236}">
                <a16:creationId xmlns:a16="http://schemas.microsoft.com/office/drawing/2014/main" id="{2161447F-4217-579C-E1C6-331A34985138}"/>
              </a:ext>
            </a:extLst>
          </p:cNvPr>
          <p:cNvSpPr txBox="1"/>
          <p:nvPr/>
        </p:nvSpPr>
        <p:spPr>
          <a:xfrm>
            <a:off x="8675748" y="4145808"/>
            <a:ext cx="1828478" cy="369332"/>
          </a:xfrm>
          <a:prstGeom prst="rect">
            <a:avLst/>
          </a:prstGeom>
          <a:noFill/>
        </p:spPr>
        <p:txBody>
          <a:bodyPr wrap="square" rtlCol="0">
            <a:spAutoFit/>
          </a:bodyPr>
          <a:lstStyle/>
          <a:p>
            <a:r>
              <a:rPr lang="en-US" dirty="0">
                <a:solidFill>
                  <a:schemeClr val="bg1"/>
                </a:solidFill>
              </a:rPr>
              <a:t>Srikanth </a:t>
            </a:r>
            <a:r>
              <a:rPr lang="en-US" dirty="0" err="1">
                <a:solidFill>
                  <a:schemeClr val="bg1"/>
                </a:solidFill>
              </a:rPr>
              <a:t>Chilaka</a:t>
            </a:r>
            <a:endParaRPr lang="en-US" dirty="0">
              <a:solidFill>
                <a:schemeClr val="bg1"/>
              </a:solidFill>
            </a:endParaRPr>
          </a:p>
        </p:txBody>
      </p:sp>
      <p:sp>
        <p:nvSpPr>
          <p:cNvPr id="18" name="TextBox 17">
            <a:extLst>
              <a:ext uri="{FF2B5EF4-FFF2-40B4-BE49-F238E27FC236}">
                <a16:creationId xmlns:a16="http://schemas.microsoft.com/office/drawing/2014/main" id="{B2456BD6-487F-F7B4-4CDC-AA410D52AFA1}"/>
              </a:ext>
            </a:extLst>
          </p:cNvPr>
          <p:cNvSpPr txBox="1"/>
          <p:nvPr/>
        </p:nvSpPr>
        <p:spPr>
          <a:xfrm>
            <a:off x="8619294" y="1054712"/>
            <a:ext cx="1828478" cy="369332"/>
          </a:xfrm>
          <a:prstGeom prst="rect">
            <a:avLst/>
          </a:prstGeom>
          <a:noFill/>
        </p:spPr>
        <p:txBody>
          <a:bodyPr wrap="square" rtlCol="0">
            <a:spAutoFit/>
          </a:bodyPr>
          <a:lstStyle/>
          <a:p>
            <a:r>
              <a:rPr lang="en-US" dirty="0" err="1">
                <a:solidFill>
                  <a:schemeClr val="bg1"/>
                </a:solidFill>
              </a:rPr>
              <a:t>Rathnesh</a:t>
            </a:r>
            <a:endParaRPr lang="en-US" dirty="0">
              <a:solidFill>
                <a:schemeClr val="bg1"/>
              </a:solidFill>
            </a:endParaRPr>
          </a:p>
        </p:txBody>
      </p:sp>
      <p:sp>
        <p:nvSpPr>
          <p:cNvPr id="19" name="TextBox 18">
            <a:extLst>
              <a:ext uri="{FF2B5EF4-FFF2-40B4-BE49-F238E27FC236}">
                <a16:creationId xmlns:a16="http://schemas.microsoft.com/office/drawing/2014/main" id="{E972BB29-59FE-13EB-648F-DF7A35C17BE2}"/>
              </a:ext>
            </a:extLst>
          </p:cNvPr>
          <p:cNvSpPr txBox="1"/>
          <p:nvPr/>
        </p:nvSpPr>
        <p:spPr>
          <a:xfrm>
            <a:off x="2432368" y="4491043"/>
            <a:ext cx="1828478" cy="369332"/>
          </a:xfrm>
          <a:prstGeom prst="rect">
            <a:avLst/>
          </a:prstGeom>
          <a:noFill/>
        </p:spPr>
        <p:txBody>
          <a:bodyPr wrap="square" rtlCol="0">
            <a:spAutoFit/>
          </a:bodyPr>
          <a:lstStyle/>
          <a:p>
            <a:r>
              <a:rPr lang="en-US" sz="1200" dirty="0">
                <a:solidFill>
                  <a:schemeClr val="bg1"/>
                </a:solidFill>
              </a:rPr>
              <a:t>UI/UX Design-Chakra UI</a:t>
            </a:r>
            <a:r>
              <a:rPr lang="en-US" dirty="0">
                <a:solidFill>
                  <a:schemeClr val="bg1"/>
                </a:solidFill>
              </a:rPr>
              <a:t> </a:t>
            </a:r>
          </a:p>
        </p:txBody>
      </p:sp>
      <p:sp>
        <p:nvSpPr>
          <p:cNvPr id="24" name="TextBox 23">
            <a:extLst>
              <a:ext uri="{FF2B5EF4-FFF2-40B4-BE49-F238E27FC236}">
                <a16:creationId xmlns:a16="http://schemas.microsoft.com/office/drawing/2014/main" id="{B99AF303-61A2-4097-4E49-08CAAE5BAE59}"/>
              </a:ext>
            </a:extLst>
          </p:cNvPr>
          <p:cNvSpPr txBox="1"/>
          <p:nvPr/>
        </p:nvSpPr>
        <p:spPr>
          <a:xfrm>
            <a:off x="2432368" y="4841570"/>
            <a:ext cx="4191009" cy="738664"/>
          </a:xfrm>
          <a:prstGeom prst="rect">
            <a:avLst/>
          </a:prstGeom>
          <a:noFill/>
        </p:spPr>
        <p:txBody>
          <a:bodyPr wrap="square" rtlCol="0">
            <a:spAutoFit/>
          </a:bodyPr>
          <a:lstStyle/>
          <a:p>
            <a:r>
              <a:rPr lang="en-US" sz="1200" dirty="0">
                <a:solidFill>
                  <a:schemeClr val="bg1"/>
                </a:solidFill>
              </a:rPr>
              <a:t>Made Lessor/Lessee pages and implemented logic behind them using CRUD operations</a:t>
            </a:r>
          </a:p>
          <a:p>
            <a:endParaRPr lang="en-US" dirty="0">
              <a:solidFill>
                <a:schemeClr val="bg1"/>
              </a:solidFill>
            </a:endParaRPr>
          </a:p>
        </p:txBody>
      </p:sp>
      <p:sp>
        <p:nvSpPr>
          <p:cNvPr id="26" name="TextBox 25">
            <a:extLst>
              <a:ext uri="{FF2B5EF4-FFF2-40B4-BE49-F238E27FC236}">
                <a16:creationId xmlns:a16="http://schemas.microsoft.com/office/drawing/2014/main" id="{5F399908-C981-96D4-0DC8-9723DDAF6FD4}"/>
              </a:ext>
            </a:extLst>
          </p:cNvPr>
          <p:cNvSpPr txBox="1"/>
          <p:nvPr/>
        </p:nvSpPr>
        <p:spPr>
          <a:xfrm>
            <a:off x="2429623" y="1371089"/>
            <a:ext cx="2519158" cy="276999"/>
          </a:xfrm>
          <a:prstGeom prst="rect">
            <a:avLst/>
          </a:prstGeom>
          <a:noFill/>
        </p:spPr>
        <p:txBody>
          <a:bodyPr wrap="square" rtlCol="0">
            <a:spAutoFit/>
          </a:bodyPr>
          <a:lstStyle/>
          <a:p>
            <a:r>
              <a:rPr lang="en-US" sz="1200" dirty="0">
                <a:solidFill>
                  <a:schemeClr val="bg1"/>
                </a:solidFill>
              </a:rPr>
              <a:t>UI/UX Design- MUI</a:t>
            </a:r>
            <a:endParaRPr lang="en-US" dirty="0">
              <a:solidFill>
                <a:schemeClr val="bg1"/>
              </a:solidFill>
            </a:endParaRPr>
          </a:p>
        </p:txBody>
      </p:sp>
      <p:sp>
        <p:nvSpPr>
          <p:cNvPr id="27" name="TextBox 26">
            <a:extLst>
              <a:ext uri="{FF2B5EF4-FFF2-40B4-BE49-F238E27FC236}">
                <a16:creationId xmlns:a16="http://schemas.microsoft.com/office/drawing/2014/main" id="{93863FCF-1E17-489E-39FC-FABCB3A8F152}"/>
              </a:ext>
            </a:extLst>
          </p:cNvPr>
          <p:cNvSpPr txBox="1"/>
          <p:nvPr/>
        </p:nvSpPr>
        <p:spPr>
          <a:xfrm>
            <a:off x="2429623" y="1569366"/>
            <a:ext cx="4489792" cy="461665"/>
          </a:xfrm>
          <a:prstGeom prst="rect">
            <a:avLst/>
          </a:prstGeom>
          <a:noFill/>
        </p:spPr>
        <p:txBody>
          <a:bodyPr wrap="square" rtlCol="0">
            <a:spAutoFit/>
          </a:bodyPr>
          <a:lstStyle/>
          <a:p>
            <a:r>
              <a:rPr lang="en-US" sz="1200" dirty="0">
                <a:solidFill>
                  <a:schemeClr val="bg1"/>
                </a:solidFill>
              </a:rPr>
              <a:t>Implemented Backend(</a:t>
            </a:r>
            <a:r>
              <a:rPr lang="en-US" sz="1200" dirty="0" err="1">
                <a:solidFill>
                  <a:schemeClr val="bg1"/>
                </a:solidFill>
              </a:rPr>
              <a:t>RestAPI</a:t>
            </a:r>
            <a:r>
              <a:rPr lang="en-US" sz="1200" dirty="0">
                <a:solidFill>
                  <a:schemeClr val="bg1"/>
                </a:solidFill>
              </a:rPr>
              <a:t>) Schema using Express JS and maintained global states using Redux store</a:t>
            </a:r>
            <a:endParaRPr lang="en-US" dirty="0">
              <a:solidFill>
                <a:schemeClr val="bg1"/>
              </a:solidFill>
            </a:endParaRPr>
          </a:p>
        </p:txBody>
      </p:sp>
      <p:sp>
        <p:nvSpPr>
          <p:cNvPr id="28" name="TextBox 27">
            <a:extLst>
              <a:ext uri="{FF2B5EF4-FFF2-40B4-BE49-F238E27FC236}">
                <a16:creationId xmlns:a16="http://schemas.microsoft.com/office/drawing/2014/main" id="{A2B08792-083D-54DB-7244-39B07184B322}"/>
              </a:ext>
            </a:extLst>
          </p:cNvPr>
          <p:cNvSpPr txBox="1"/>
          <p:nvPr/>
        </p:nvSpPr>
        <p:spPr>
          <a:xfrm>
            <a:off x="2428153" y="2046807"/>
            <a:ext cx="3835687" cy="461665"/>
          </a:xfrm>
          <a:prstGeom prst="rect">
            <a:avLst/>
          </a:prstGeom>
          <a:noFill/>
        </p:spPr>
        <p:txBody>
          <a:bodyPr wrap="square" rtlCol="0">
            <a:spAutoFit/>
          </a:bodyPr>
          <a:lstStyle/>
          <a:p>
            <a:r>
              <a:rPr lang="en-US" sz="1200" dirty="0">
                <a:solidFill>
                  <a:schemeClr val="bg1"/>
                </a:solidFill>
              </a:rPr>
              <a:t>Created and designed the landing Page and also used Google maps API, </a:t>
            </a:r>
            <a:r>
              <a:rPr lang="en-US" sz="1200" dirty="0" err="1">
                <a:solidFill>
                  <a:schemeClr val="bg1"/>
                </a:solidFill>
              </a:rPr>
              <a:t>GeoCode</a:t>
            </a:r>
            <a:r>
              <a:rPr lang="en-US" sz="1200" dirty="0">
                <a:solidFill>
                  <a:schemeClr val="bg1"/>
                </a:solidFill>
              </a:rPr>
              <a:t> and Places auto complete API</a:t>
            </a:r>
            <a:endParaRPr lang="en-US" dirty="0">
              <a:solidFill>
                <a:schemeClr val="bg1"/>
              </a:solidFill>
            </a:endParaRPr>
          </a:p>
        </p:txBody>
      </p:sp>
      <p:sp>
        <p:nvSpPr>
          <p:cNvPr id="30" name="TextBox 29">
            <a:extLst>
              <a:ext uri="{FF2B5EF4-FFF2-40B4-BE49-F238E27FC236}">
                <a16:creationId xmlns:a16="http://schemas.microsoft.com/office/drawing/2014/main" id="{3FD09753-47AD-BF20-865C-EAB1AB4EA4E6}"/>
              </a:ext>
            </a:extLst>
          </p:cNvPr>
          <p:cNvSpPr txBox="1"/>
          <p:nvPr/>
        </p:nvSpPr>
        <p:spPr>
          <a:xfrm>
            <a:off x="2432368" y="5266188"/>
            <a:ext cx="2654491" cy="461665"/>
          </a:xfrm>
          <a:prstGeom prst="rect">
            <a:avLst/>
          </a:prstGeom>
          <a:noFill/>
        </p:spPr>
        <p:txBody>
          <a:bodyPr wrap="square" rtlCol="0">
            <a:spAutoFit/>
          </a:bodyPr>
          <a:lstStyle/>
          <a:p>
            <a:r>
              <a:rPr lang="en-US" sz="1200" dirty="0">
                <a:solidFill>
                  <a:schemeClr val="bg1"/>
                </a:solidFill>
              </a:rPr>
              <a:t>Persisted Auth by storing a token in DB</a:t>
            </a:r>
          </a:p>
          <a:p>
            <a:r>
              <a:rPr lang="en-US" sz="1200" dirty="0">
                <a:solidFill>
                  <a:schemeClr val="bg1"/>
                </a:solidFill>
              </a:rPr>
              <a:t>Created Post rooms feature.</a:t>
            </a:r>
          </a:p>
        </p:txBody>
      </p:sp>
      <p:sp>
        <p:nvSpPr>
          <p:cNvPr id="31" name="TextBox 30">
            <a:extLst>
              <a:ext uri="{FF2B5EF4-FFF2-40B4-BE49-F238E27FC236}">
                <a16:creationId xmlns:a16="http://schemas.microsoft.com/office/drawing/2014/main" id="{438898E5-6658-DCB4-5555-CCFE2503AED4}"/>
              </a:ext>
            </a:extLst>
          </p:cNvPr>
          <p:cNvSpPr txBox="1"/>
          <p:nvPr/>
        </p:nvSpPr>
        <p:spPr>
          <a:xfrm>
            <a:off x="8619293" y="4463116"/>
            <a:ext cx="3690987" cy="1015663"/>
          </a:xfrm>
          <a:prstGeom prst="rect">
            <a:avLst/>
          </a:prstGeom>
          <a:noFill/>
        </p:spPr>
        <p:txBody>
          <a:bodyPr wrap="square" rtlCol="0">
            <a:spAutoFit/>
          </a:bodyPr>
          <a:lstStyle/>
          <a:p>
            <a:r>
              <a:rPr lang="en-US" sz="1200" dirty="0">
                <a:solidFill>
                  <a:schemeClr val="bg1"/>
                </a:solidFill>
              </a:rPr>
              <a:t>UI/UX - SCSS</a:t>
            </a:r>
          </a:p>
          <a:p>
            <a:r>
              <a:rPr lang="en-US" sz="1200" dirty="0">
                <a:solidFill>
                  <a:schemeClr val="bg1"/>
                </a:solidFill>
              </a:rPr>
              <a:t>Implemented user Authentication(Signup/</a:t>
            </a:r>
            <a:r>
              <a:rPr lang="en-US" sz="1200" dirty="0" err="1">
                <a:solidFill>
                  <a:schemeClr val="bg1"/>
                </a:solidFill>
              </a:rPr>
              <a:t>Signin</a:t>
            </a:r>
            <a:r>
              <a:rPr lang="en-US" sz="1200" dirty="0">
                <a:solidFill>
                  <a:schemeClr val="bg1"/>
                </a:solidFill>
              </a:rPr>
              <a:t>) using Auth0.</a:t>
            </a:r>
          </a:p>
          <a:p>
            <a:r>
              <a:rPr lang="en-US" sz="1200" dirty="0">
                <a:solidFill>
                  <a:schemeClr val="bg1"/>
                </a:solidFill>
              </a:rPr>
              <a:t>Implemented Payments using Stripe API.</a:t>
            </a:r>
          </a:p>
          <a:p>
            <a:endParaRPr lang="en-US" sz="1200" dirty="0">
              <a:solidFill>
                <a:schemeClr val="bg1"/>
              </a:solidFill>
            </a:endParaRPr>
          </a:p>
        </p:txBody>
      </p:sp>
      <p:sp>
        <p:nvSpPr>
          <p:cNvPr id="32" name="TextBox 31">
            <a:extLst>
              <a:ext uri="{FF2B5EF4-FFF2-40B4-BE49-F238E27FC236}">
                <a16:creationId xmlns:a16="http://schemas.microsoft.com/office/drawing/2014/main" id="{B8ED9C5E-CC2A-0DA5-733F-809F0E0AB698}"/>
              </a:ext>
            </a:extLst>
          </p:cNvPr>
          <p:cNvSpPr txBox="1"/>
          <p:nvPr/>
        </p:nvSpPr>
        <p:spPr>
          <a:xfrm>
            <a:off x="8698427" y="1384700"/>
            <a:ext cx="2519158" cy="276999"/>
          </a:xfrm>
          <a:prstGeom prst="rect">
            <a:avLst/>
          </a:prstGeom>
          <a:noFill/>
        </p:spPr>
        <p:txBody>
          <a:bodyPr wrap="square" rtlCol="0">
            <a:spAutoFit/>
          </a:bodyPr>
          <a:lstStyle/>
          <a:p>
            <a:r>
              <a:rPr lang="en-US" sz="1200" dirty="0">
                <a:solidFill>
                  <a:schemeClr val="bg1"/>
                </a:solidFill>
              </a:rPr>
              <a:t>UI/UX- SCSS</a:t>
            </a:r>
          </a:p>
        </p:txBody>
      </p:sp>
      <p:sp>
        <p:nvSpPr>
          <p:cNvPr id="33" name="TextBox 32">
            <a:extLst>
              <a:ext uri="{FF2B5EF4-FFF2-40B4-BE49-F238E27FC236}">
                <a16:creationId xmlns:a16="http://schemas.microsoft.com/office/drawing/2014/main" id="{467DF865-F3E9-62D2-BB20-D511EAF39B63}"/>
              </a:ext>
            </a:extLst>
          </p:cNvPr>
          <p:cNvSpPr txBox="1"/>
          <p:nvPr/>
        </p:nvSpPr>
        <p:spPr>
          <a:xfrm>
            <a:off x="8698427" y="1602852"/>
            <a:ext cx="2908994" cy="461665"/>
          </a:xfrm>
          <a:prstGeom prst="rect">
            <a:avLst/>
          </a:prstGeom>
          <a:noFill/>
        </p:spPr>
        <p:txBody>
          <a:bodyPr wrap="square" rtlCol="0">
            <a:spAutoFit/>
          </a:bodyPr>
          <a:lstStyle/>
          <a:p>
            <a:r>
              <a:rPr lang="en-US" sz="1200" dirty="0">
                <a:solidFill>
                  <a:schemeClr val="bg1"/>
                </a:solidFill>
              </a:rPr>
              <a:t>Implemented a Contact Lessor page using Email JS</a:t>
            </a:r>
          </a:p>
        </p:txBody>
      </p:sp>
      <p:sp>
        <p:nvSpPr>
          <p:cNvPr id="34" name="TextBox 33">
            <a:extLst>
              <a:ext uri="{FF2B5EF4-FFF2-40B4-BE49-F238E27FC236}">
                <a16:creationId xmlns:a16="http://schemas.microsoft.com/office/drawing/2014/main" id="{2781DA99-87E5-B8B8-4F35-CAB27D99529B}"/>
              </a:ext>
            </a:extLst>
          </p:cNvPr>
          <p:cNvSpPr txBox="1"/>
          <p:nvPr/>
        </p:nvSpPr>
        <p:spPr>
          <a:xfrm>
            <a:off x="8709479" y="2064517"/>
            <a:ext cx="3341494" cy="461665"/>
          </a:xfrm>
          <a:prstGeom prst="rect">
            <a:avLst/>
          </a:prstGeom>
          <a:noFill/>
        </p:spPr>
        <p:txBody>
          <a:bodyPr wrap="square" rtlCol="0">
            <a:spAutoFit/>
          </a:bodyPr>
          <a:lstStyle/>
          <a:p>
            <a:r>
              <a:rPr lang="en-US" sz="1200" dirty="0">
                <a:solidFill>
                  <a:schemeClr val="bg1"/>
                </a:solidFill>
              </a:rPr>
              <a:t>Form validations using React form Validation Hooks</a:t>
            </a:r>
          </a:p>
        </p:txBody>
      </p:sp>
    </p:spTree>
    <p:extLst>
      <p:ext uri="{BB962C8B-B14F-4D97-AF65-F5344CB8AC3E}">
        <p14:creationId xmlns:p14="http://schemas.microsoft.com/office/powerpoint/2010/main" val="19748284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0C77D-0FBE-C524-3929-A7072A1D88DF}"/>
              </a:ext>
            </a:extLst>
          </p:cNvPr>
          <p:cNvSpPr>
            <a:spLocks noGrp="1"/>
          </p:cNvSpPr>
          <p:nvPr>
            <p:ph type="title"/>
          </p:nvPr>
        </p:nvSpPr>
        <p:spPr>
          <a:xfrm>
            <a:off x="368301" y="254000"/>
            <a:ext cx="10131425" cy="1456267"/>
          </a:xfrm>
        </p:spPr>
        <p:txBody>
          <a:bodyPr/>
          <a:lstStyle/>
          <a:p>
            <a:r>
              <a:rPr lang="en-US" dirty="0">
                <a:cs typeface="Calibri Light"/>
              </a:rPr>
              <a:t>Api used </a:t>
            </a:r>
            <a:endParaRPr lang="en-US" dirty="0"/>
          </a:p>
        </p:txBody>
      </p:sp>
      <p:sp>
        <p:nvSpPr>
          <p:cNvPr id="5" name="TextBox 4">
            <a:extLst>
              <a:ext uri="{FF2B5EF4-FFF2-40B4-BE49-F238E27FC236}">
                <a16:creationId xmlns:a16="http://schemas.microsoft.com/office/drawing/2014/main" id="{BA234C4C-5580-AD25-E2A5-B23574D5099B}"/>
              </a:ext>
            </a:extLst>
          </p:cNvPr>
          <p:cNvSpPr txBox="1"/>
          <p:nvPr/>
        </p:nvSpPr>
        <p:spPr>
          <a:xfrm>
            <a:off x="368299" y="1955800"/>
            <a:ext cx="9972675" cy="28315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Font typeface="Arial"/>
              <a:buChar char="•"/>
            </a:pPr>
            <a:r>
              <a:rPr lang="en-US" sz="2000" dirty="0">
                <a:ea typeface="+mn-lt"/>
                <a:cs typeface="+mn-lt"/>
              </a:rPr>
              <a:t>Auth0</a:t>
            </a:r>
            <a:endParaRPr lang="en-US" sz="2000" dirty="0">
              <a:cs typeface="Calibri" panose="020F0502020204030204"/>
            </a:endParaRPr>
          </a:p>
          <a:p>
            <a:pPr>
              <a:buFont typeface="Arial"/>
              <a:buChar char="•"/>
            </a:pPr>
            <a:r>
              <a:rPr lang="en-US" sz="2000" dirty="0" err="1">
                <a:ea typeface="+mn-lt"/>
                <a:cs typeface="+mn-lt"/>
              </a:rPr>
              <a:t>StripeApi</a:t>
            </a:r>
            <a:endParaRPr lang="en-US" sz="2000" dirty="0">
              <a:cs typeface="Calibri"/>
            </a:endParaRPr>
          </a:p>
          <a:p>
            <a:pPr>
              <a:buFont typeface="Arial"/>
              <a:buChar char="•"/>
            </a:pPr>
            <a:r>
              <a:rPr lang="en-US" sz="2000" dirty="0" err="1">
                <a:ea typeface="+mn-lt"/>
                <a:cs typeface="+mn-lt"/>
              </a:rPr>
              <a:t>GeoCode</a:t>
            </a:r>
            <a:r>
              <a:rPr lang="en-US" sz="2000" dirty="0">
                <a:ea typeface="+mn-lt"/>
                <a:cs typeface="+mn-lt"/>
              </a:rPr>
              <a:t> Api</a:t>
            </a:r>
            <a:endParaRPr lang="en-US" sz="2000" dirty="0">
              <a:cs typeface="Calibri"/>
            </a:endParaRPr>
          </a:p>
          <a:p>
            <a:pPr>
              <a:buFont typeface="Arial"/>
              <a:buChar char="•"/>
            </a:pPr>
            <a:r>
              <a:rPr lang="en-US" sz="2000" dirty="0">
                <a:ea typeface="+mn-lt"/>
                <a:cs typeface="+mn-lt"/>
              </a:rPr>
              <a:t>Places Auto Complete</a:t>
            </a:r>
            <a:endParaRPr lang="en-US" sz="2000" dirty="0">
              <a:cs typeface="Calibri"/>
            </a:endParaRPr>
          </a:p>
          <a:p>
            <a:pPr>
              <a:buFont typeface="Arial"/>
              <a:buChar char="•"/>
            </a:pPr>
            <a:r>
              <a:rPr lang="en-US" sz="2000" dirty="0">
                <a:ea typeface="+mn-lt"/>
                <a:cs typeface="+mn-lt"/>
              </a:rPr>
              <a:t>Google Maps API</a:t>
            </a:r>
            <a:endParaRPr lang="en-US" sz="2000" dirty="0">
              <a:cs typeface="Calibri"/>
            </a:endParaRPr>
          </a:p>
          <a:p>
            <a:pPr>
              <a:buFont typeface="Arial"/>
              <a:buChar char="•"/>
            </a:pPr>
            <a:r>
              <a:rPr lang="en-US" sz="2000" dirty="0">
                <a:ea typeface="+mn-lt"/>
                <a:cs typeface="+mn-lt"/>
              </a:rPr>
              <a:t>Email </a:t>
            </a:r>
            <a:r>
              <a:rPr lang="en-US" sz="2000" dirty="0" err="1">
                <a:ea typeface="+mn-lt"/>
                <a:cs typeface="+mn-lt"/>
              </a:rPr>
              <a:t>Js</a:t>
            </a:r>
            <a:r>
              <a:rPr lang="en-US" sz="2000" dirty="0">
                <a:ea typeface="+mn-lt"/>
                <a:cs typeface="+mn-lt"/>
              </a:rPr>
              <a:t> API</a:t>
            </a:r>
            <a:endParaRPr lang="en-US" sz="2000" dirty="0">
              <a:cs typeface="Calibri"/>
            </a:endParaRPr>
          </a:p>
          <a:p>
            <a:pPr>
              <a:buFont typeface="Arial"/>
              <a:buChar char="•"/>
            </a:pPr>
            <a:r>
              <a:rPr lang="en-US" sz="2000" dirty="0">
                <a:ea typeface="+mn-lt"/>
                <a:cs typeface="+mn-lt"/>
              </a:rPr>
              <a:t>REST API</a:t>
            </a:r>
          </a:p>
          <a:p>
            <a:pPr>
              <a:buFont typeface="Arial"/>
              <a:buChar char="•"/>
            </a:pPr>
            <a:endParaRPr lang="en-US" sz="2000" dirty="0"/>
          </a:p>
          <a:p>
            <a:pPr marL="285750" indent="-285750">
              <a:buFont typeface="Arial"/>
              <a:buChar char="•"/>
            </a:pPr>
            <a:endParaRPr lang="en-US" dirty="0">
              <a:cs typeface="Calibri" panose="020F0502020204030204"/>
            </a:endParaRPr>
          </a:p>
        </p:txBody>
      </p:sp>
    </p:spTree>
    <p:extLst>
      <p:ext uri="{BB962C8B-B14F-4D97-AF65-F5344CB8AC3E}">
        <p14:creationId xmlns:p14="http://schemas.microsoft.com/office/powerpoint/2010/main" val="23954666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7A0CA-818B-4F27-2C6A-91B60984381F}"/>
              </a:ext>
            </a:extLst>
          </p:cNvPr>
          <p:cNvSpPr>
            <a:spLocks noGrp="1"/>
          </p:cNvSpPr>
          <p:nvPr>
            <p:ph type="title"/>
          </p:nvPr>
        </p:nvSpPr>
        <p:spPr>
          <a:xfrm>
            <a:off x="406401" y="368300"/>
            <a:ext cx="10131425" cy="1456267"/>
          </a:xfrm>
        </p:spPr>
        <p:txBody>
          <a:bodyPr/>
          <a:lstStyle/>
          <a:p>
            <a:r>
              <a:rPr lang="en-US" dirty="0">
                <a:cs typeface="Calibri Light"/>
              </a:rPr>
              <a:t>REFERENCES</a:t>
            </a:r>
            <a:endParaRPr lang="en-US" dirty="0"/>
          </a:p>
        </p:txBody>
      </p:sp>
      <p:sp>
        <p:nvSpPr>
          <p:cNvPr id="5" name="TextBox 4">
            <a:extLst>
              <a:ext uri="{FF2B5EF4-FFF2-40B4-BE49-F238E27FC236}">
                <a16:creationId xmlns:a16="http://schemas.microsoft.com/office/drawing/2014/main" id="{4E7E9F7E-7A03-912B-36F9-BD37BE6B6D07}"/>
              </a:ext>
            </a:extLst>
          </p:cNvPr>
          <p:cNvSpPr txBox="1"/>
          <p:nvPr/>
        </p:nvSpPr>
        <p:spPr>
          <a:xfrm>
            <a:off x="406399" y="2082800"/>
            <a:ext cx="9223375" cy="98488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Font typeface="Arial" panose="020B0604020202020204" pitchFamily="34" charset="0"/>
              <a:buChar char="•"/>
            </a:pPr>
            <a:r>
              <a:rPr lang="en-US" sz="2000" b="1" dirty="0">
                <a:ea typeface="+mn-lt"/>
                <a:cs typeface="+mn-lt"/>
              </a:rPr>
              <a:t> https://stripe.com</a:t>
            </a:r>
            <a:endParaRPr lang="en-US" sz="2000" b="1">
              <a:cs typeface="Calibri" panose="020F0502020204030204"/>
            </a:endParaRPr>
          </a:p>
          <a:p>
            <a:pPr>
              <a:buFont typeface="Arial" panose="020B0604020202020204" pitchFamily="34" charset="0"/>
              <a:buChar char="•"/>
            </a:pPr>
            <a:r>
              <a:rPr lang="en-US" sz="2000" b="1" dirty="0">
                <a:ea typeface="+mn-lt"/>
                <a:cs typeface="+mn-lt"/>
              </a:rPr>
              <a:t> https://auth0.com</a:t>
            </a:r>
            <a:endParaRPr lang="en-US" sz="2000" b="1" dirty="0"/>
          </a:p>
          <a:p>
            <a:pPr marL="285750" indent="-285750" algn="l">
              <a:buFont typeface="Arial" panose="020B0604020202020204" pitchFamily="34" charset="0"/>
              <a:buChar char="•"/>
            </a:pPr>
            <a:endParaRPr lang="en-US" dirty="0">
              <a:cs typeface="Calibri" panose="020F0502020204030204"/>
            </a:endParaRPr>
          </a:p>
        </p:txBody>
      </p:sp>
    </p:spTree>
    <p:extLst>
      <p:ext uri="{BB962C8B-B14F-4D97-AF65-F5344CB8AC3E}">
        <p14:creationId xmlns:p14="http://schemas.microsoft.com/office/powerpoint/2010/main" val="23224476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8" name="Picture 9">
            <a:extLst>
              <a:ext uri="{FF2B5EF4-FFF2-40B4-BE49-F238E27FC236}">
                <a16:creationId xmlns:a16="http://schemas.microsoft.com/office/drawing/2014/main" id="{5C819037-A607-4A7B-ADF1-B04516199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9" name="Rectangle 11">
            <a:extLst>
              <a:ext uri="{FF2B5EF4-FFF2-40B4-BE49-F238E27FC236}">
                <a16:creationId xmlns:a16="http://schemas.microsoft.com/office/drawing/2014/main" id="{F8C668FA-2417-47B5-B454-2D55FC17FF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20" name="Picture 13">
            <a:extLst>
              <a:ext uri="{FF2B5EF4-FFF2-40B4-BE49-F238E27FC236}">
                <a16:creationId xmlns:a16="http://schemas.microsoft.com/office/drawing/2014/main" id="{97FEBA57-8992-46BB-BCF0-5A83FE8E01E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1" name="Rectangle 15">
            <a:extLst>
              <a:ext uri="{FF2B5EF4-FFF2-40B4-BE49-F238E27FC236}">
                <a16:creationId xmlns:a16="http://schemas.microsoft.com/office/drawing/2014/main" id="{2B4CDDF6-55C3-415A-8D8B-7E03C3D616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A picture containing text, building, house, outdoor&#10;&#10;Description automatically generated">
            <a:extLst>
              <a:ext uri="{FF2B5EF4-FFF2-40B4-BE49-F238E27FC236}">
                <a16:creationId xmlns:a16="http://schemas.microsoft.com/office/drawing/2014/main" id="{699D0AC2-2FC2-5169-B879-37E41F3B73E8}"/>
              </a:ext>
            </a:extLst>
          </p:cNvPr>
          <p:cNvPicPr>
            <a:picLocks noChangeAspect="1"/>
          </p:cNvPicPr>
          <p:nvPr/>
        </p:nvPicPr>
        <p:blipFill>
          <a:blip r:embed="rId3"/>
          <a:stretch>
            <a:fillRect/>
          </a:stretch>
        </p:blipFill>
        <p:spPr>
          <a:xfrm>
            <a:off x="614150" y="1557941"/>
            <a:ext cx="10331198" cy="4571555"/>
          </a:xfrm>
          <a:prstGeom prst="rect">
            <a:avLst/>
          </a:prstGeom>
        </p:spPr>
      </p:pic>
      <p:sp>
        <p:nvSpPr>
          <p:cNvPr id="2" name="TextBox 1">
            <a:extLst>
              <a:ext uri="{FF2B5EF4-FFF2-40B4-BE49-F238E27FC236}">
                <a16:creationId xmlns:a16="http://schemas.microsoft.com/office/drawing/2014/main" id="{3FC0A079-DA32-BD1A-8848-4198CFE67BF1}"/>
              </a:ext>
            </a:extLst>
          </p:cNvPr>
          <p:cNvSpPr txBox="1"/>
          <p:nvPr/>
        </p:nvSpPr>
        <p:spPr>
          <a:xfrm>
            <a:off x="614150" y="839337"/>
            <a:ext cx="2558955" cy="523220"/>
          </a:xfrm>
          <a:prstGeom prst="rect">
            <a:avLst/>
          </a:prstGeom>
          <a:noFill/>
        </p:spPr>
        <p:txBody>
          <a:bodyPr wrap="square" rtlCol="0">
            <a:spAutoFit/>
          </a:bodyPr>
          <a:lstStyle/>
          <a:p>
            <a:r>
              <a:rPr lang="en-US" sz="2800" b="1" dirty="0"/>
              <a:t>Landing Page</a:t>
            </a:r>
          </a:p>
        </p:txBody>
      </p:sp>
    </p:spTree>
    <p:extLst>
      <p:ext uri="{BB962C8B-B14F-4D97-AF65-F5344CB8AC3E}">
        <p14:creationId xmlns:p14="http://schemas.microsoft.com/office/powerpoint/2010/main" val="150770036"/>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C819037-A607-4A7B-ADF1-B04516199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2" name="Rectangle 11">
            <a:extLst>
              <a:ext uri="{FF2B5EF4-FFF2-40B4-BE49-F238E27FC236}">
                <a16:creationId xmlns:a16="http://schemas.microsoft.com/office/drawing/2014/main" id="{F8C668FA-2417-47B5-B454-2D55FC17FF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97FEBA57-8992-46BB-BCF0-5A83FE8E01E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6" name="Rectangle 15">
            <a:extLst>
              <a:ext uri="{FF2B5EF4-FFF2-40B4-BE49-F238E27FC236}">
                <a16:creationId xmlns:a16="http://schemas.microsoft.com/office/drawing/2014/main" id="{2B4CDDF6-55C3-415A-8D8B-7E03C3D616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Graphical user interface, text&#10;&#10;Description automatically generated">
            <a:extLst>
              <a:ext uri="{FF2B5EF4-FFF2-40B4-BE49-F238E27FC236}">
                <a16:creationId xmlns:a16="http://schemas.microsoft.com/office/drawing/2014/main" id="{B9F17ECD-4FF4-B454-EBAD-3C75E40C6AB2}"/>
              </a:ext>
            </a:extLst>
          </p:cNvPr>
          <p:cNvPicPr>
            <a:picLocks noChangeAspect="1"/>
          </p:cNvPicPr>
          <p:nvPr/>
        </p:nvPicPr>
        <p:blipFill>
          <a:blip r:embed="rId3"/>
          <a:stretch>
            <a:fillRect/>
          </a:stretch>
        </p:blipFill>
        <p:spPr>
          <a:xfrm>
            <a:off x="795569" y="1149468"/>
            <a:ext cx="10586507" cy="4552196"/>
          </a:xfrm>
          <a:prstGeom prst="rect">
            <a:avLst/>
          </a:prstGeom>
        </p:spPr>
      </p:pic>
      <p:sp>
        <p:nvSpPr>
          <p:cNvPr id="3" name="TextBox 2">
            <a:extLst>
              <a:ext uri="{FF2B5EF4-FFF2-40B4-BE49-F238E27FC236}">
                <a16:creationId xmlns:a16="http://schemas.microsoft.com/office/drawing/2014/main" id="{23085DC3-E15E-7654-F99A-B2DED198207D}"/>
              </a:ext>
            </a:extLst>
          </p:cNvPr>
          <p:cNvSpPr txBox="1"/>
          <p:nvPr/>
        </p:nvSpPr>
        <p:spPr>
          <a:xfrm>
            <a:off x="743804" y="671194"/>
            <a:ext cx="5117909" cy="523220"/>
          </a:xfrm>
          <a:prstGeom prst="rect">
            <a:avLst/>
          </a:prstGeom>
          <a:noFill/>
        </p:spPr>
        <p:txBody>
          <a:bodyPr wrap="square" rtlCol="0">
            <a:spAutoFit/>
          </a:bodyPr>
          <a:lstStyle/>
          <a:p>
            <a:r>
              <a:rPr lang="en-US" sz="2800" b="1" dirty="0"/>
              <a:t>Maps and location based search</a:t>
            </a:r>
          </a:p>
        </p:txBody>
      </p:sp>
    </p:spTree>
    <p:extLst>
      <p:ext uri="{BB962C8B-B14F-4D97-AF65-F5344CB8AC3E}">
        <p14:creationId xmlns:p14="http://schemas.microsoft.com/office/powerpoint/2010/main" val="374779924"/>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3F296A"/>
      </a:dk2>
      <a:lt2>
        <a:srgbClr val="EBEBEB"/>
      </a:lt2>
      <a:accent1>
        <a:srgbClr val="E84574"/>
      </a:accent1>
      <a:accent2>
        <a:srgbClr val="798FF2"/>
      </a:accent2>
      <a:accent3>
        <a:srgbClr val="95C369"/>
      </a:accent3>
      <a:accent4>
        <a:srgbClr val="EE875A"/>
      </a:accent4>
      <a:accent5>
        <a:srgbClr val="C363E8"/>
      </a:accent5>
      <a:accent6>
        <a:srgbClr val="6AADC8"/>
      </a:accent6>
      <a:hlink>
        <a:srgbClr val="FE80C7"/>
      </a:hlink>
      <a:folHlink>
        <a:srgbClr val="FBA3EC"/>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BFE41CA-01C7-4999-9BC7-050FDE7EAF1F}">
  <ds:schemaRefs>
    <ds:schemaRef ds:uri="http://schemas.microsoft.com/sharepoint/v3/contenttype/forms"/>
  </ds:schemaRefs>
</ds:datastoreItem>
</file>

<file path=customXml/itemProps2.xml><?xml version="1.0" encoding="utf-8"?>
<ds:datastoreItem xmlns:ds="http://schemas.openxmlformats.org/officeDocument/2006/customXml" ds:itemID="{ED5B2D66-8E18-46D7-967B-1A3B48ACF553}">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F066D2AD-45B3-4580-A691-E5968F9B53A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65</TotalTime>
  <Words>277</Words>
  <Application>Microsoft Office PowerPoint</Application>
  <PresentationFormat>Widescreen</PresentationFormat>
  <Paragraphs>70</Paragraphs>
  <Slides>13</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Arial,Sans-Serif</vt:lpstr>
      <vt:lpstr>Calibri</vt:lpstr>
      <vt:lpstr>Calibri Light</vt:lpstr>
      <vt:lpstr>Celestial</vt:lpstr>
      <vt:lpstr>Be MY guest</vt:lpstr>
      <vt:lpstr>GROUNDS</vt:lpstr>
      <vt:lpstr>DESCRIPTION </vt:lpstr>
      <vt:lpstr>TECH STACK</vt:lpstr>
      <vt:lpstr>Team-Roles</vt:lpstr>
      <vt:lpstr>Api used </vt:lpstr>
      <vt:lpstr>REFERENCES</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Future Design</dc:title>
  <dc:creator/>
  <cp:lastModifiedBy>abhilash gade</cp:lastModifiedBy>
  <cp:revision>183</cp:revision>
  <dcterms:created xsi:type="dcterms:W3CDTF">2022-12-08T16:22:36Z</dcterms:created>
  <dcterms:modified xsi:type="dcterms:W3CDTF">2022-12-11T09:53:10Z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